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3" r:id="rId3"/>
    <p:sldId id="268" r:id="rId4"/>
    <p:sldId id="264" r:id="rId5"/>
    <p:sldId id="265" r:id="rId6"/>
    <p:sldId id="269" r:id="rId7"/>
    <p:sldId id="270" r:id="rId8"/>
    <p:sldId id="266" r:id="rId9"/>
    <p:sldId id="26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35"/>
    <p:restoredTop sz="94682"/>
  </p:normalViewPr>
  <p:slideViewPr>
    <p:cSldViewPr snapToGrid="0" snapToObjects="1">
      <p:cViewPr>
        <p:scale>
          <a:sx n="102" d="100"/>
          <a:sy n="102" d="100"/>
        </p:scale>
        <p:origin x="1400" y="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47800-86FE-7246-A274-1DEE0112C964}" type="datetimeFigureOut">
              <a:rPr lang="en-US"/>
              <a:pPr/>
              <a:t>9/16/17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DFC18-9A7C-FC4B-B652-83411E57C63A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2DCD2-212D-6548-9680-70EC3312760B}" type="datetimeFigureOut">
              <a:rPr lang="en-US"/>
              <a:pPr/>
              <a:t>9/16/17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91374-B4E2-1B49-8717-99F78EE9048A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20528-1070-BA45-8D19-545DA2FDA1B3}" type="datetime1">
              <a:rPr lang="en-US"/>
              <a:pPr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A88C-47B7-BA4C-9E99-9B9870309A1A}" type="datetime1">
              <a:rPr lang="en-US"/>
              <a:pPr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6C20-417B-EC42-BC82-1500B2F2B39B}" type="datetime1">
              <a:rPr lang="en-US"/>
              <a:pPr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428" y="370855"/>
            <a:ext cx="6879220" cy="8765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460942"/>
            <a:ext cx="7946021" cy="47312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7E71-C606-AE44-A497-4B5461A87326}" type="datetime1">
              <a:rPr lang="en-US"/>
              <a:pPr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198" y="370855"/>
            <a:ext cx="1090087" cy="1090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BDB5-0C97-7D4B-BF46-52E3CA360D89}" type="datetime1">
              <a:rPr lang="en-US"/>
              <a:pPr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A43A-61E0-2347-8F1A-217F3B6D43DF}" type="datetime1">
              <a:rPr lang="en-US"/>
              <a:pPr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F2359-CB7D-5548-AE67-237FE4D88765}" type="datetime1">
              <a:rPr lang="en-US"/>
              <a:pPr/>
              <a:t>9/16/17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32D-DEC0-6743-B1A9-08A603EAE83B}" type="datetime1">
              <a:rPr lang="en-US"/>
              <a:pPr/>
              <a:t>9/16/17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F0DB-6A60-F94E-89F1-660F1ED685AF}" type="datetime1">
              <a:rPr lang="en-US"/>
              <a:pPr/>
              <a:t>9/16/17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5D9E-DC1E-784F-B134-DD735020313E}" type="datetime1">
              <a:rPr lang="en-US"/>
              <a:pPr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C1A0-7B64-E140-8DF8-99996B006E6C}" type="datetime1">
              <a:rPr lang="en-US"/>
              <a:pPr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370855"/>
            <a:ext cx="3759883" cy="876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460942"/>
            <a:ext cx="5252006" cy="4731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9E114-8601-574B-BCFC-3D94F408B368}" type="datetime1">
              <a:rPr lang="en-US"/>
              <a:pPr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7892" y="64237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4F402-39DA-3648-ADFD-543184649212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rDe1yMe38xA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hyperlink" Target="http://planetarium-list.ru/planetarium/2408-visualization-center-nookoping-science-park-nosp" TargetMode="External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HRZhYNWIbCo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03u0Mi6cXgU" TargetMode="External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hyperlink" Target="https://github.com/OpenSpace/OpenSpace/wiki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penspaceproject.com/" TargetMode="External"/><Relationship Id="rId4" Type="http://schemas.openxmlformats.org/officeDocument/2006/relationships/hyperlink" Target="http://www.spy-hill.net/myers/astro/OpenSpace/NewPaltzMtg2017.ppt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cebook.com/OpenSpaceVisualizatio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5297"/>
            <a:ext cx="7772400" cy="2953441"/>
          </a:xfrm>
        </p:spPr>
        <p:txBody>
          <a:bodyPr/>
          <a:lstStyle/>
          <a:p>
            <a:pPr algn="ctr"/>
            <a:r>
              <a:rPr lang="en-US" sz="2400" u="none" dirty="0">
                <a:solidFill>
                  <a:schemeClr val="bg1"/>
                </a:solidFill>
              </a:rPr>
              <a:t>An </a:t>
            </a:r>
            <a:r>
              <a:rPr lang="en-US" sz="2400" u="none" dirty="0" smtClean="0">
                <a:solidFill>
                  <a:schemeClr val="bg1"/>
                </a:solidFill>
              </a:rPr>
              <a:t>Introduction to</a:t>
            </a:r>
            <a:r>
              <a:rPr lang="en-US" u="none" dirty="0">
                <a:solidFill>
                  <a:schemeClr val="bg1"/>
                </a:solidFill>
              </a:rPr>
              <a:t/>
            </a:r>
            <a:br>
              <a:rPr lang="en-US" u="none" dirty="0">
                <a:solidFill>
                  <a:schemeClr val="bg1"/>
                </a:solidFill>
              </a:rPr>
            </a:br>
            <a:r>
              <a:rPr lang="en-US" sz="8800" u="none" dirty="0" smtClean="0">
                <a:solidFill>
                  <a:schemeClr val="bg1"/>
                </a:solidFill>
              </a:rPr>
              <a:t>OpenSpace</a:t>
            </a:r>
            <a:endParaRPr lang="en-US" sz="8800" u="none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7310" y="3226702"/>
            <a:ext cx="6846918" cy="1972836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/>
              <a:t>“OpenSpace</a:t>
            </a:r>
            <a:r>
              <a:rPr lang="en-US" sz="2000" dirty="0"/>
              <a:t> is open source interactive data visualization software designed to visualize the entire known universe and portray our ongoing efforts to investigate the cosmos</a:t>
            </a:r>
            <a:r>
              <a:rPr lang="en-US" sz="2000" dirty="0" smtClean="0"/>
              <a:t>.”</a:t>
            </a:r>
          </a:p>
          <a:p>
            <a:endParaRPr lang="en-US" sz="2000" dirty="0" smtClean="0"/>
          </a:p>
          <a:p>
            <a:r>
              <a:rPr lang="en-US" sz="2000" b="1" dirty="0"/>
              <a:t>OpenSpace</a:t>
            </a:r>
            <a:r>
              <a:rPr lang="en-US" sz="2000" dirty="0"/>
              <a:t> is </a:t>
            </a:r>
            <a:r>
              <a:rPr lang="en-US" sz="2000" dirty="0" smtClean="0"/>
              <a:t>intended to be the next generation of software</a:t>
            </a:r>
          </a:p>
          <a:p>
            <a:r>
              <a:rPr lang="en-US" sz="2000" dirty="0" smtClean="0"/>
              <a:t> for planetariums and PC’s and everything in between.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 lang="en-US"/>
              <a:pPr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08541" y="5619396"/>
            <a:ext cx="5127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Eric </a:t>
            </a:r>
            <a:r>
              <a:rPr lang="en-US" dirty="0" smtClean="0">
                <a:solidFill>
                  <a:schemeClr val="bg1"/>
                </a:solidFill>
              </a:rPr>
              <a:t>Myers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SUNY New </a:t>
            </a:r>
            <a:r>
              <a:rPr lang="en-US" dirty="0" err="1" smtClean="0">
                <a:solidFill>
                  <a:schemeClr val="bg1"/>
                </a:solidFill>
              </a:rPr>
              <a:t>Paltz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16 September 2017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36" y="200012"/>
            <a:ext cx="1732005" cy="1732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 lang="uk-UA" smtClean="0"/>
              <a:pPr/>
              <a:t>2</a:t>
            </a:fld>
            <a:endParaRPr lang="uk-UA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5541"/>
            <a:ext cx="9144000" cy="4806998"/>
          </a:xfrm>
          <a:prstGeom prst="rect">
            <a:avLst/>
          </a:prstGeom>
        </p:spPr>
      </p:pic>
      <p:sp>
        <p:nvSpPr>
          <p:cNvPr id="6" name="Rectangle 5">
            <a:hlinkClick r:id="rId2"/>
          </p:cNvPr>
          <p:cNvSpPr/>
          <p:nvPr/>
        </p:nvSpPr>
        <p:spPr>
          <a:xfrm>
            <a:off x="2300420" y="6320934"/>
            <a:ext cx="5326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=rDe1yMe38xA</a:t>
            </a: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19898"/>
            <a:ext cx="1929130" cy="73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OpenSpace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460942"/>
            <a:ext cx="8108068" cy="5052747"/>
          </a:xfrm>
        </p:spPr>
        <p:txBody>
          <a:bodyPr>
            <a:normAutofit fontScale="92500" lnSpcReduction="10000"/>
          </a:bodyPr>
          <a:lstStyle/>
          <a:p>
            <a:pPr marL="0" indent="-228600">
              <a:spcBef>
                <a:spcPts val="600"/>
              </a:spcBef>
              <a:buFont typeface="Arial" charset="0"/>
              <a:buChar char="•"/>
            </a:pPr>
            <a:r>
              <a:rPr lang="en-US" sz="2200" b="1" dirty="0" smtClean="0"/>
              <a:t>The</a:t>
            </a:r>
            <a:r>
              <a:rPr lang="en-US" sz="2200" b="1" dirty="0"/>
              <a:t> American Museum of Natural History (AMNH</a:t>
            </a:r>
            <a:r>
              <a:rPr lang="en-US" sz="2200" b="1" dirty="0" smtClean="0"/>
              <a:t>)</a:t>
            </a:r>
            <a:endParaRPr lang="en-US" sz="2200" b="1" dirty="0"/>
          </a:p>
          <a:p>
            <a:pPr marL="0" indent="-228600">
              <a:spcBef>
                <a:spcPts val="600"/>
              </a:spcBef>
              <a:buFont typeface="Arial" charset="0"/>
              <a:buChar char="•"/>
            </a:pPr>
            <a:endParaRPr lang="en-US" sz="2200" b="1" dirty="0" smtClean="0"/>
          </a:p>
          <a:p>
            <a:pPr marL="0" indent="-228600">
              <a:spcBef>
                <a:spcPts val="600"/>
              </a:spcBef>
              <a:buFont typeface="Arial" charset="0"/>
              <a:buChar char="•"/>
            </a:pPr>
            <a:r>
              <a:rPr lang="en-US" sz="2200" b="1" dirty="0" smtClean="0"/>
              <a:t>Linköping University (Sweden)</a:t>
            </a:r>
          </a:p>
          <a:p>
            <a:pPr marL="0" indent="-228600">
              <a:spcBef>
                <a:spcPts val="600"/>
              </a:spcBef>
              <a:buFont typeface="Arial" charset="0"/>
              <a:buChar char="•"/>
            </a:pPr>
            <a:endParaRPr lang="en-US" sz="2200" b="1" dirty="0" smtClean="0"/>
          </a:p>
          <a:p>
            <a:pPr marL="0" indent="-228600">
              <a:spcBef>
                <a:spcPts val="600"/>
              </a:spcBef>
              <a:buFont typeface="Arial" charset="0"/>
              <a:buChar char="•"/>
            </a:pPr>
            <a:r>
              <a:rPr lang="en-US" sz="2200" b="1" dirty="0" smtClean="0"/>
              <a:t>New </a:t>
            </a:r>
            <a:r>
              <a:rPr lang="en-US" sz="2200" b="1" dirty="0"/>
              <a:t>York University’s (NYU)</a:t>
            </a:r>
            <a:r>
              <a:rPr lang="en-US" sz="2200" dirty="0"/>
              <a:t> </a:t>
            </a:r>
            <a:r>
              <a:rPr lang="en-US" sz="2200" b="1" dirty="0"/>
              <a:t>Polytechnic School of </a:t>
            </a:r>
            <a:r>
              <a:rPr lang="en-US" sz="2200" b="1" dirty="0" smtClean="0"/>
              <a:t>Engineering</a:t>
            </a:r>
          </a:p>
          <a:p>
            <a:pPr marL="0" indent="-228600">
              <a:spcBef>
                <a:spcPts val="600"/>
              </a:spcBef>
              <a:buFont typeface="Arial" charset="0"/>
              <a:buChar char="•"/>
            </a:pPr>
            <a:endParaRPr lang="en-US" sz="2200" b="1" dirty="0"/>
          </a:p>
          <a:p>
            <a:pPr marL="0" indent="-228600">
              <a:spcBef>
                <a:spcPts val="600"/>
              </a:spcBef>
              <a:buFont typeface="Arial" charset="0"/>
              <a:buChar char="•"/>
            </a:pPr>
            <a:r>
              <a:rPr lang="en-US" sz="2200" b="1" dirty="0"/>
              <a:t>Scientific Computing and Imaging (SCI) Institute at the University of </a:t>
            </a:r>
            <a:r>
              <a:rPr lang="en-US" sz="2200" b="1" dirty="0" smtClean="0"/>
              <a:t>Utah</a:t>
            </a:r>
          </a:p>
          <a:p>
            <a:pPr marL="0" indent="-228600">
              <a:spcBef>
                <a:spcPts val="600"/>
              </a:spcBef>
              <a:buFont typeface="Arial" charset="0"/>
              <a:buChar char="•"/>
            </a:pPr>
            <a:endParaRPr lang="en-US" sz="2200" dirty="0" smtClean="0"/>
          </a:p>
          <a:p>
            <a:endParaRPr lang="en-US" dirty="0" smtClean="0"/>
          </a:p>
          <a:p>
            <a:pPr algn="ctr"/>
            <a:r>
              <a:rPr lang="en-US" dirty="0" smtClean="0"/>
              <a:t>Development of OpenSpace is supported by a 5 year grant from NASA</a:t>
            </a:r>
          </a:p>
          <a:p>
            <a:pPr algn="ctr"/>
            <a:r>
              <a:rPr lang="en-US" dirty="0" smtClean="0"/>
              <a:t>(began February 2015)</a:t>
            </a:r>
          </a:p>
          <a:p>
            <a:pPr algn="ctr"/>
            <a:r>
              <a:rPr lang="en-US" dirty="0" smtClean="0"/>
              <a:t>and funding and students from  </a:t>
            </a:r>
            <a:r>
              <a:rPr lang="en-US" dirty="0"/>
              <a:t>Linköping University 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Previous collaboration between </a:t>
            </a:r>
            <a:r>
              <a:rPr lang="en-US" dirty="0"/>
              <a:t>Linköping </a:t>
            </a:r>
            <a:r>
              <a:rPr lang="en-US" dirty="0" smtClean="0"/>
              <a:t>University and AMNH lead to </a:t>
            </a:r>
          </a:p>
          <a:p>
            <a:pPr algn="ctr"/>
            <a:r>
              <a:rPr lang="en-US" dirty="0" smtClean="0"/>
              <a:t>the development of </a:t>
            </a:r>
            <a:r>
              <a:rPr lang="en-US" dirty="0" err="1"/>
              <a:t>Uniview</a:t>
            </a:r>
            <a:r>
              <a:rPr lang="en-US" dirty="0"/>
              <a:t> and its parent </a:t>
            </a:r>
            <a:r>
              <a:rPr lang="en-US" dirty="0" smtClean="0"/>
              <a:t>company, SCISS.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 lang="uk-UA" smtClean="0"/>
              <a:pPr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09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78379"/>
            <a:ext cx="8355331" cy="5327961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Multi-projector domes (Hayden, Adler, CAS, Denver, Houston, </a:t>
            </a:r>
            <a:r>
              <a:rPr lang="is-IS" sz="2000" dirty="0" smtClean="0"/>
              <a:t>…</a:t>
            </a:r>
            <a:r>
              <a:rPr lang="en-US" sz="2000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Single projector domes (</a:t>
            </a:r>
            <a:r>
              <a:rPr lang="en-US" sz="2000" dirty="0" err="1" smtClean="0"/>
              <a:t>eg</a:t>
            </a:r>
            <a:r>
              <a:rPr lang="en-US" sz="2000" dirty="0" smtClean="0"/>
              <a:t>. New </a:t>
            </a:r>
            <a:r>
              <a:rPr lang="en-US" sz="2000" dirty="0" err="1" smtClean="0"/>
              <a:t>Paltz</a:t>
            </a:r>
            <a:r>
              <a:rPr lang="en-US" sz="2000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Theaters  (</a:t>
            </a:r>
            <a:r>
              <a:rPr lang="en-US" sz="2000" dirty="0" err="1" smtClean="0"/>
              <a:t>eg</a:t>
            </a:r>
            <a:r>
              <a:rPr lang="en-US" sz="2000" dirty="0" smtClean="0"/>
              <a:t>. Linköping, IMAX)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VR Headsets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Windows, Mac, and Linux Personal </a:t>
            </a:r>
            <a:r>
              <a:rPr lang="en-US" sz="2000" dirty="0" smtClean="0"/>
              <a:t>Computers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Surface Touch Table: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 marL="0" indent="0"/>
            <a:r>
              <a:rPr lang="en-US" sz="3200" u="sng" dirty="0" err="1" smtClean="0"/>
              <a:t>Domecasting</a:t>
            </a:r>
            <a:endParaRPr lang="en-US" sz="3200" u="sng" dirty="0" smtClean="0"/>
          </a:p>
          <a:p>
            <a:pPr marL="0" indent="0"/>
            <a:r>
              <a:rPr lang="en-US" sz="2000" dirty="0" smtClean="0"/>
              <a:t>Instances of OpenSpace can communicate over the Internet so that visuals in one dome can be projected in another, along with audio.    You’ll be able to attend a show in the Hayden Planetarium without driving to New York City.  </a:t>
            </a:r>
            <a:endParaRPr lang="en-US" sz="2000" dirty="0"/>
          </a:p>
          <a:p>
            <a:pPr marL="0" indent="0" algn="ctr"/>
            <a:r>
              <a:rPr lang="en-US" sz="2000" dirty="0" smtClean="0"/>
              <a:t>Or give a show there from your home base  (someday</a:t>
            </a:r>
            <a:r>
              <a:rPr lang="is-IS" sz="2000" dirty="0" smtClean="0"/>
              <a:t>…)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 lang="uk-UA" smtClean="0"/>
              <a:pPr/>
              <a:t>4</a:t>
            </a:fld>
            <a:endParaRPr lang="uk-UA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748" y="3286688"/>
            <a:ext cx="2347785" cy="131134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540" y="1867174"/>
            <a:ext cx="2276108" cy="132260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030215" y="3163577"/>
            <a:ext cx="2876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 Visualization </a:t>
            </a:r>
            <a:r>
              <a:rPr lang="en-US" sz="1000" dirty="0" smtClean="0">
                <a:solidFill>
                  <a:schemeClr val="bg1"/>
                </a:solidFill>
              </a:rPr>
              <a:t>Center C </a:t>
            </a:r>
            <a:r>
              <a:rPr lang="en-US" sz="1000" dirty="0">
                <a:solidFill>
                  <a:schemeClr val="bg1"/>
                </a:solidFill>
              </a:rPr>
              <a:t>- </a:t>
            </a:r>
            <a:r>
              <a:rPr lang="en-US" sz="1000" i="1" dirty="0">
                <a:solidFill>
                  <a:schemeClr val="bg1"/>
                </a:solidFill>
              </a:rPr>
              <a:t>Norrköping</a:t>
            </a:r>
            <a:r>
              <a:rPr lang="en-US" sz="1000" dirty="0">
                <a:solidFill>
                  <a:schemeClr val="bg1"/>
                </a:solidFill>
              </a:rPr>
              <a:t> Science Park</a:t>
            </a:r>
          </a:p>
        </p:txBody>
      </p:sp>
    </p:spTree>
    <p:extLst>
      <p:ext uri="{BB962C8B-B14F-4D97-AF65-F5344CB8AC3E}">
        <p14:creationId xmlns:p14="http://schemas.microsoft.com/office/powerpoint/2010/main" val="202420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0942"/>
            <a:ext cx="5867402" cy="473120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Developers – </a:t>
            </a:r>
            <a:r>
              <a:rPr lang="en-US" sz="2000" dirty="0" smtClean="0"/>
              <a:t>writers of the code</a:t>
            </a:r>
          </a:p>
          <a:p>
            <a:pPr lvl="1"/>
            <a:r>
              <a:rPr lang="en-US" sz="2000" dirty="0" smtClean="0"/>
              <a:t>Written in C++ using OpenGL, Boost, SGCT, </a:t>
            </a:r>
            <a:r>
              <a:rPr lang="is-IS" sz="2000" dirty="0" smtClean="0"/>
              <a:t>….</a:t>
            </a:r>
            <a:endParaRPr lang="en-US" sz="2000" dirty="0"/>
          </a:p>
          <a:p>
            <a:pPr lvl="1"/>
            <a:endParaRPr lang="en-US" sz="2400" dirty="0" smtClean="0"/>
          </a:p>
          <a:p>
            <a:r>
              <a:rPr lang="en-US" sz="2400" dirty="0" smtClean="0"/>
              <a:t>”Builders” – </a:t>
            </a:r>
            <a:r>
              <a:rPr lang="en-US" sz="2000" dirty="0" smtClean="0"/>
              <a:t>creators of “Scenes” or “Missions”</a:t>
            </a:r>
          </a:p>
          <a:p>
            <a:pPr lvl="1"/>
            <a:r>
              <a:rPr lang="en-US" sz="2000" dirty="0" smtClean="0"/>
              <a:t>Configuration and scripting in </a:t>
            </a:r>
            <a:r>
              <a:rPr lang="en-US" sz="2000" dirty="0" err="1" smtClean="0"/>
              <a:t>Lua</a:t>
            </a:r>
            <a:endParaRPr lang="en-US" sz="2000" dirty="0" smtClean="0"/>
          </a:p>
          <a:p>
            <a:pPr lvl="1"/>
            <a:r>
              <a:rPr lang="en-US" sz="2000" dirty="0" smtClean="0"/>
              <a:t>Visual assets from NASA or similar sources</a:t>
            </a:r>
          </a:p>
          <a:p>
            <a:pPr lvl="1"/>
            <a:r>
              <a:rPr lang="en-US" sz="2000" dirty="0" smtClean="0"/>
              <a:t>Solid models from scratch or NASA</a:t>
            </a:r>
          </a:p>
          <a:p>
            <a:endParaRPr lang="en-US" sz="2400" dirty="0" smtClean="0"/>
          </a:p>
          <a:p>
            <a:r>
              <a:rPr lang="en-US" sz="2400" dirty="0" smtClean="0"/>
              <a:t>Users – </a:t>
            </a:r>
            <a:r>
              <a:rPr lang="en-US" sz="2000" i="1" dirty="0" smtClean="0"/>
              <a:t>“Just keep flying”</a:t>
            </a:r>
          </a:p>
          <a:p>
            <a:pPr lvl="1"/>
            <a:r>
              <a:rPr lang="en-US" sz="2000" dirty="0" smtClean="0"/>
              <a:t>Simple Navigation using mouse</a:t>
            </a:r>
          </a:p>
          <a:p>
            <a:pPr lvl="1"/>
            <a:r>
              <a:rPr lang="en-US" sz="2000" dirty="0" smtClean="0"/>
              <a:t>Press  the ` key to open a command line </a:t>
            </a:r>
          </a:p>
          <a:p>
            <a:pPr lvl="1"/>
            <a:r>
              <a:rPr lang="en-US" sz="2000" dirty="0" smtClean="0"/>
              <a:t>Comprehensive menu system  (press F1)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 lang="uk-UA" smtClean="0"/>
              <a:pPr/>
              <a:t>5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5894334" y="3998075"/>
            <a:ext cx="32496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AMNH </a:t>
            </a:r>
            <a:r>
              <a:rPr lang="en-US" sz="1200" dirty="0" err="1" smtClean="0">
                <a:solidFill>
                  <a:schemeClr val="bg1"/>
                </a:solidFill>
              </a:rPr>
              <a:t>Buildathon</a:t>
            </a:r>
            <a:r>
              <a:rPr lang="en-US" sz="1200" dirty="0" smtClean="0">
                <a:solidFill>
                  <a:schemeClr val="bg1"/>
                </a:solidFill>
              </a:rPr>
              <a:t> in October 2016 created missions for both Cassini and Messenger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35" y="2265187"/>
            <a:ext cx="2971970" cy="170784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412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 lang="uk-UA" smtClean="0"/>
              <a:pPr/>
              <a:t>6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46" y="1460942"/>
            <a:ext cx="7176584" cy="54511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1198" y="624471"/>
            <a:ext cx="433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github.com</a:t>
            </a:r>
            <a:r>
              <a:rPr lang="en-US" dirty="0">
                <a:solidFill>
                  <a:schemeClr val="bg1"/>
                </a:solidFill>
              </a:rPr>
              <a:t>/OpenSpace/OpenSpace</a:t>
            </a:r>
          </a:p>
        </p:txBody>
      </p:sp>
      <p:cxnSp>
        <p:nvCxnSpPr>
          <p:cNvPr id="8" name="Straight Arrow Connector 7">
            <a:hlinkClick r:id="rId3"/>
          </p:cNvPr>
          <p:cNvCxnSpPr/>
          <p:nvPr/>
        </p:nvCxnSpPr>
        <p:spPr>
          <a:xfrm>
            <a:off x="4133088" y="1950720"/>
            <a:ext cx="694944" cy="39014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8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Dependencies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460942"/>
            <a:ext cx="7946021" cy="523195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					</a:t>
            </a:r>
            <a:r>
              <a:rPr lang="en-US" sz="2000" dirty="0">
                <a:solidFill>
                  <a:srgbClr val="FFFF00"/>
                </a:solidFill>
              </a:rPr>
              <a:t>M</a:t>
            </a:r>
            <a:r>
              <a:rPr lang="en-US" sz="2000" dirty="0" smtClean="0">
                <a:solidFill>
                  <a:srgbClr val="FFFF00"/>
                </a:solidFill>
              </a:rPr>
              <a:t>ust install these:</a:t>
            </a:r>
          </a:p>
          <a:p>
            <a:r>
              <a:rPr lang="en-US" sz="2000" dirty="0" err="1" smtClean="0"/>
              <a:t>Cmake</a:t>
            </a:r>
            <a:r>
              <a:rPr lang="en-US" sz="2000" dirty="0" smtClean="0"/>
              <a:t>  	(cross-platform build system)</a:t>
            </a:r>
          </a:p>
          <a:p>
            <a:r>
              <a:rPr lang="en-US" sz="2000" dirty="0" smtClean="0"/>
              <a:t>Boost	(C++ library)</a:t>
            </a:r>
          </a:p>
          <a:p>
            <a:r>
              <a:rPr lang="en-US" sz="2000" dirty="0" err="1" smtClean="0"/>
              <a:t>Qt</a:t>
            </a:r>
            <a:r>
              <a:rPr lang="en-US" sz="2000" dirty="0" smtClean="0"/>
              <a:t>  		(cross-platform GUI library)</a:t>
            </a:r>
          </a:p>
          <a:p>
            <a:r>
              <a:rPr lang="en-US" sz="2000" dirty="0" smtClean="0"/>
              <a:t>GDAL 	(</a:t>
            </a:r>
            <a:r>
              <a:rPr lang="en-US" sz="2000" dirty="0"/>
              <a:t>Geospatial Data Abstraction </a:t>
            </a:r>
            <a:r>
              <a:rPr lang="en-US" sz="2000" dirty="0" smtClean="0"/>
              <a:t>Library)</a:t>
            </a:r>
          </a:p>
          <a:p>
            <a:r>
              <a:rPr lang="en-US" sz="2000" dirty="0" smtClean="0"/>
              <a:t>SGCT 	(</a:t>
            </a:r>
            <a:r>
              <a:rPr lang="en-US" sz="2000" dirty="0"/>
              <a:t>Simple Graphics Cluster Toolkit, </a:t>
            </a:r>
            <a:r>
              <a:rPr lang="en-US" sz="2000" dirty="0" smtClean="0"/>
              <a:t>also from Linköping University)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			</a:t>
            </a:r>
            <a:r>
              <a:rPr lang="en-US" sz="2000" dirty="0">
                <a:solidFill>
                  <a:srgbClr val="FFC000"/>
                </a:solidFill>
              </a:rPr>
              <a:t>`</a:t>
            </a:r>
            <a:r>
              <a:rPr lang="en-US" sz="2000" dirty="0" smtClean="0">
                <a:solidFill>
                  <a:srgbClr val="FFC000"/>
                </a:solidFill>
              </a:rPr>
              <a:t>clone submodules`  includes these:</a:t>
            </a:r>
          </a:p>
          <a:p>
            <a:r>
              <a:rPr lang="en-US" sz="2000" dirty="0" smtClean="0"/>
              <a:t>SPICE 	(toolkit from JPL for reading spacecraft position and orientation)</a:t>
            </a:r>
          </a:p>
          <a:p>
            <a:r>
              <a:rPr lang="en-US" sz="2000" dirty="0" err="1" smtClean="0"/>
              <a:t>cURL</a:t>
            </a:r>
            <a:r>
              <a:rPr lang="en-US" sz="2000" dirty="0"/>
              <a:t>	</a:t>
            </a:r>
            <a:r>
              <a:rPr lang="en-US" sz="2000" dirty="0" smtClean="0"/>
              <a:t>(data transfer tool/library for http, https, ftp, </a:t>
            </a:r>
            <a:r>
              <a:rPr lang="en-US" sz="2000" dirty="0" err="1" smtClean="0"/>
              <a:t>etc</a:t>
            </a:r>
            <a:r>
              <a:rPr lang="is-IS" sz="2000" dirty="0" smtClean="0"/>
              <a:t>…)</a:t>
            </a:r>
            <a:endParaRPr lang="en-US" sz="2000" dirty="0" smtClean="0"/>
          </a:p>
          <a:p>
            <a:r>
              <a:rPr lang="en-US" sz="2000" dirty="0" err="1"/>
              <a:t>j</a:t>
            </a:r>
            <a:r>
              <a:rPr lang="en-US" sz="2000" dirty="0" err="1" smtClean="0"/>
              <a:t>son</a:t>
            </a:r>
            <a:r>
              <a:rPr lang="en-US" sz="2000" dirty="0" smtClean="0"/>
              <a:t>		(parse metadata in JavaScript </a:t>
            </a:r>
            <a:r>
              <a:rPr lang="en-US" sz="2000" dirty="0"/>
              <a:t>Object Notation</a:t>
            </a:r>
            <a:r>
              <a:rPr lang="en-US" sz="2000" dirty="0" smtClean="0"/>
              <a:t>)</a:t>
            </a:r>
          </a:p>
          <a:p>
            <a:r>
              <a:rPr lang="en-US" sz="2000" dirty="0" err="1"/>
              <a:t>v</a:t>
            </a:r>
            <a:r>
              <a:rPr lang="en-US" sz="2000" dirty="0" err="1" smtClean="0"/>
              <a:t>ld</a:t>
            </a:r>
            <a:r>
              <a:rPr lang="en-US" sz="2000" dirty="0" smtClean="0"/>
              <a:t>			(visual leak detector)</a:t>
            </a:r>
          </a:p>
          <a:p>
            <a:r>
              <a:rPr lang="en-US" sz="2000" dirty="0"/>
              <a:t>Ghoul	(supporting graphics library, also from Linköping University)</a:t>
            </a:r>
          </a:p>
          <a:p>
            <a:r>
              <a:rPr lang="en-US" sz="2000" dirty="0" smtClean="0"/>
              <a:t>	</a:t>
            </a:r>
            <a:r>
              <a:rPr lang="en-US" sz="2000" dirty="0" err="1" smtClean="0"/>
              <a:t>assip</a:t>
            </a:r>
            <a:r>
              <a:rPr lang="en-US" sz="2000" dirty="0" smtClean="0"/>
              <a:t>, </a:t>
            </a:r>
            <a:r>
              <a:rPr lang="en-US" sz="2000" dirty="0" err="1" smtClean="0"/>
              <a:t>cppformat</a:t>
            </a:r>
            <a:r>
              <a:rPr lang="en-US" sz="2000" dirty="0" smtClean="0"/>
              <a:t>, </a:t>
            </a:r>
            <a:r>
              <a:rPr lang="en-US" sz="2000" dirty="0" err="1" smtClean="0"/>
              <a:t>freeimage</a:t>
            </a:r>
            <a:r>
              <a:rPr lang="en-US" sz="2000" dirty="0" smtClean="0"/>
              <a:t>,  freetype2, </a:t>
            </a:r>
            <a:r>
              <a:rPr lang="en-US" sz="2000" dirty="0" err="1" smtClean="0"/>
              <a:t>glew</a:t>
            </a:r>
            <a:r>
              <a:rPr lang="en-US" sz="2000" dirty="0" smtClean="0"/>
              <a:t>, </a:t>
            </a:r>
            <a:r>
              <a:rPr lang="en-US" sz="2000" dirty="0" err="1" smtClean="0"/>
              <a:t>glm</a:t>
            </a:r>
            <a:r>
              <a:rPr lang="en-US" sz="2000" dirty="0" smtClean="0"/>
              <a:t>, </a:t>
            </a:r>
            <a:r>
              <a:rPr lang="en-US" sz="2000" dirty="0" err="1" smtClean="0"/>
              <a:t>googletest</a:t>
            </a:r>
            <a:r>
              <a:rPr lang="en-US" sz="2000" dirty="0" smtClean="0"/>
              <a:t>, </a:t>
            </a:r>
            <a:r>
              <a:rPr lang="en-US" sz="2000" dirty="0" err="1" smtClean="0"/>
              <a:t>il</a:t>
            </a:r>
            <a:r>
              <a:rPr lang="en-US" sz="2000" dirty="0" smtClean="0"/>
              <a:t>, </a:t>
            </a:r>
            <a:r>
              <a:rPr lang="en-US" sz="2000" dirty="0" err="1" smtClean="0"/>
              <a:t>lua</a:t>
            </a:r>
            <a:r>
              <a:rPr lang="en-US" sz="2000" dirty="0" smtClean="0"/>
              <a:t>, lz4, </a:t>
            </a:r>
            <a:r>
              <a:rPr lang="en-US" sz="2000" dirty="0" err="1" smtClean="0"/>
              <a:t>stackwalker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016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Runs at all developer sites.</a:t>
            </a:r>
          </a:p>
          <a:p>
            <a:endParaRPr lang="en-US" sz="2000" dirty="0"/>
          </a:p>
          <a:p>
            <a:r>
              <a:rPr lang="en-US" sz="2000" dirty="0" smtClean="0"/>
              <a:t>Runs in Hayden Planetarium, and soon all “ISI Partners”</a:t>
            </a:r>
          </a:p>
          <a:p>
            <a:endParaRPr lang="en-US" sz="2000" dirty="0" smtClean="0"/>
          </a:p>
          <a:p>
            <a:r>
              <a:rPr lang="en-US" sz="2000" dirty="0" smtClean="0"/>
              <a:t>Runs in the Kirk Planetarium (but not yet configured for dome)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Features work great, but User Interface is not “intuitive”</a:t>
            </a:r>
          </a:p>
          <a:p>
            <a:pPr marL="685800" indent="-2286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/>
              <a:t>Must “sync” scenes before the first time you use them, and it’s not yet smart enough to not download what it already has.</a:t>
            </a:r>
          </a:p>
          <a:p>
            <a:pPr marL="685800" indent="-2286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/>
              <a:t>Uses </a:t>
            </a:r>
            <a:r>
              <a:rPr lang="en-US" sz="2000" dirty="0" err="1" smtClean="0"/>
              <a:t>bittorrent</a:t>
            </a:r>
            <a:r>
              <a:rPr lang="en-US" sz="2000" dirty="0" smtClean="0"/>
              <a:t> for downloading, which may be blocked</a:t>
            </a:r>
          </a:p>
          <a:p>
            <a:endParaRPr lang="en-US" sz="2000" dirty="0"/>
          </a:p>
          <a:p>
            <a:r>
              <a:rPr lang="en-US" sz="2000" dirty="0" smtClean="0"/>
              <a:t>Documentation needs to be fleshed in.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02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OpenSpace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F402-39DA-3648-ADFD-543184649212}" type="slidenum">
              <a:rPr lang="uk-UA" smtClean="0"/>
              <a:pPr/>
              <a:t>9</a:t>
            </a:fld>
            <a:endParaRPr lang="uk-UA"/>
          </a:p>
        </p:txBody>
      </p:sp>
      <p:sp>
        <p:nvSpPr>
          <p:cNvPr id="5" name="Content Placeholder 2">
            <a:hlinkClick r:id="rId2"/>
          </p:cNvPr>
          <p:cNvSpPr txBox="1">
            <a:spLocks/>
          </p:cNvSpPr>
          <p:nvPr/>
        </p:nvSpPr>
        <p:spPr>
          <a:xfrm>
            <a:off x="1" y="4470400"/>
            <a:ext cx="9143999" cy="564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https://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www.facebook.com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OpenSpaceVisualization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/</a:t>
            </a:r>
          </a:p>
        </p:txBody>
      </p:sp>
      <p:sp>
        <p:nvSpPr>
          <p:cNvPr id="7" name="Content Placeholder 2">
            <a:hlinkClick r:id="rId3"/>
          </p:cNvPr>
          <p:cNvSpPr txBox="1">
            <a:spLocks/>
          </p:cNvSpPr>
          <p:nvPr/>
        </p:nvSpPr>
        <p:spPr>
          <a:xfrm>
            <a:off x="0" y="2576688"/>
            <a:ext cx="9143999" cy="564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latin typeface="Courier" charset="0"/>
                <a:ea typeface="Courier" charset="0"/>
                <a:cs typeface="Courier" charset="0"/>
              </a:rPr>
              <a:t>http://</a:t>
            </a:r>
            <a:r>
              <a:rPr lang="en-US" sz="3600" dirty="0" err="1" smtClean="0">
                <a:latin typeface="Courier" charset="0"/>
                <a:ea typeface="Courier" charset="0"/>
                <a:cs typeface="Courier" charset="0"/>
              </a:rPr>
              <a:t>OpenSpaceProject.com</a:t>
            </a:r>
            <a:endParaRPr lang="en-US" sz="3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Content Placeholder 2">
            <a:hlinkClick r:id="rId4"/>
          </p:cNvPr>
          <p:cNvSpPr txBox="1">
            <a:spLocks/>
          </p:cNvSpPr>
          <p:nvPr/>
        </p:nvSpPr>
        <p:spPr>
          <a:xfrm>
            <a:off x="1" y="5799668"/>
            <a:ext cx="9143999" cy="564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http://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www.spy-hill.net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myers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astro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/OpenSpace/NewPaltzMtg2017.pptx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6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8FEFC"/>
      </a:hlink>
      <a:folHlink>
        <a:srgbClr val="F6F2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2755</TotalTime>
  <Words>328</Words>
  <Application>Microsoft Macintosh PowerPoint</Application>
  <PresentationFormat>On-screen Show (4:3)</PresentationFormat>
  <Paragraphs>96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Courier</vt:lpstr>
      <vt:lpstr>Arial</vt:lpstr>
      <vt:lpstr>Office Theme</vt:lpstr>
      <vt:lpstr>An Introduction to OpenSpace</vt:lpstr>
      <vt:lpstr>Overview</vt:lpstr>
      <vt:lpstr>OpenSpace Partners</vt:lpstr>
      <vt:lpstr>Output Devices</vt:lpstr>
      <vt:lpstr>Roles</vt:lpstr>
      <vt:lpstr>Open Source</vt:lpstr>
      <vt:lpstr>Software Dependencies</vt:lpstr>
      <vt:lpstr>Software Status</vt:lpstr>
      <vt:lpstr>OpenSpace Project</vt:lpstr>
    </vt:vector>
  </TitlesOfParts>
  <Manager/>
  <Company>Spy Hill Research</Company>
  <LinksUpToDate>false</LinksUpToDate>
  <SharedDoc>false</SharedDoc>
  <HyperlinkBase/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Overview of the Stellarium User Interface</dc:title>
  <dc:subject/>
  <dc:creator>Eric Myers</dc:creator>
  <cp:keywords/>
  <dc:description/>
  <cp:lastModifiedBy>Eric Myers</cp:lastModifiedBy>
  <cp:revision>61</cp:revision>
  <dcterms:created xsi:type="dcterms:W3CDTF">2017-01-29T18:23:38Z</dcterms:created>
  <dcterms:modified xsi:type="dcterms:W3CDTF">2017-09-16T12:34:23Z</dcterms:modified>
  <cp:category/>
</cp:coreProperties>
</file>