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49.xml" ContentType="application/vnd.openxmlformats-officedocument.presentationml.slide+xml"/>
  <Override PartName="/ppt/notesSlides/notesSlide30.xml" ContentType="application/vnd.openxmlformats-officedocument.presentationml.notesSlide+xml"/>
  <Default Extension="bin" ContentType="application/vnd.openxmlformats-officedocument.presentationml.printerSettings"/>
  <Override PartName="/ppt/slideLayouts/slideLayout17.xml" ContentType="application/vnd.openxmlformats-officedocument.presentationml.slideLayout+xml"/>
  <Override PartName="/ppt/notesSlides/notesSlide13.xml" ContentType="application/vnd.openxmlformats-officedocument.presentationml.notesSlide+xml"/>
  <Override PartName="/ppt/notesSlides/notesSlide29.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3.xml" ContentType="application/vnd.openxmlformats-officedocument.presentationml.slide+xml"/>
  <Override PartName="/ppt/notesSlides/notesSlide34.xml" ContentType="application/vnd.openxmlformats-officedocument.presentationml.notes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theme/theme1.xml" ContentType="application/vnd.openxmlformats-officedocument.theme+xml"/>
  <Override PartName="/ppt/media/audio3.bin" ContentType="audio/unknown"/>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36.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Default Extension="gif" ContentType="image/gif"/>
  <Override PartName="/ppt/slides/slide27.xml" ContentType="application/vnd.openxmlformats-officedocument.presentationml.slide+xml"/>
  <Override PartName="/ppt/slides/slide11.xml" ContentType="application/vnd.openxmlformats-officedocument.presentationml.slide+xml"/>
  <Override PartName="/ppt/slideMasters/slideMaster3.xml" ContentType="application/vnd.openxmlformats-officedocument.presentationml.slideMaster+xml"/>
  <Override PartName="/ppt/slides/slide46.xml" ContentType="application/vnd.openxmlformats-officedocument.presentationml.slide+xml"/>
  <Override PartName="/ppt/notesSlides/notesSlide8.xml" ContentType="application/vnd.openxmlformats-officedocument.presentationml.notesSlide+xml"/>
  <Override PartName="/ppt/notesSlides/notesSlide41.xml" ContentType="application/vnd.openxmlformats-officedocument.presentationml.notesSlide+xml"/>
  <Override PartName="/ppt/slideLayouts/slideLayout14.xml" ContentType="application/vnd.openxmlformats-officedocument.presentationml.slideLayout+xml"/>
  <Override PartName="/ppt/notesSlides/notesSlide26.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15.xml" ContentType="application/vnd.openxmlformats-officedocument.presentationml.slide+xml"/>
  <Override PartName="/ppt/notesSlides/notesSlide31.xml" ContentType="application/vnd.openxmlformats-officedocument.presentationml.notesSlide+xml"/>
  <Override PartName="/ppt/slides/slide20.xml" ContentType="application/vnd.openxmlformats-officedocument.presentationml.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notesSlides/notesSlide35.xml" ContentType="application/vnd.openxmlformats-officedocument.presentationml.notes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theme/theme2.xml" ContentType="application/vnd.openxmlformats-officedocument.theme+xml"/>
  <Override PartName="/ppt/media/audio4.bin" ContentType="audio/unknown"/>
  <Override PartName="/ppt/slideLayouts/slideLayout11.xml" ContentType="application/vnd.openxmlformats-officedocument.presentationml.slideLayout+xml"/>
  <Override PartName="/ppt/notesSlides/notesSlide18.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Override PartName="/ppt/notesSlides/notesSlide23.xml" ContentType="application/vnd.openxmlformats-officedocument.presentationml.notesSlide+xml"/>
  <Override PartName="/ppt/slides/slide8.xml" ContentType="application/vnd.openxmlformats-officedocument.presentationml.slide+xml"/>
  <Override PartName="/ppt/slides/slide12.xml" ContentType="application/vnd.openxmlformats-officedocument.presentationml.slide+xml"/>
  <Override PartName="/ppt/slideLayouts/slideLayout6.xml" ContentType="application/vnd.openxmlformats-officedocument.presentationml.slideLayout+xml"/>
  <Override PartName="/ppt/slides/slide28.xml" ContentType="application/vnd.openxmlformats-officedocument.presentationml.slide+xml"/>
  <Override PartName="/ppt/slides/slide47.xml" ContentType="application/vnd.openxmlformats-officedocument.presentationml.slide+xml"/>
  <Override PartName="/ppt/slides/slide31.xml" ContentType="application/vnd.openxmlformats-officedocument.presentationml.slide+xml"/>
  <Override PartName="/ppt/notesSlides/notesSlide42.xml" ContentType="application/vnd.openxmlformats-officedocument.presentationml.notesSlide+xml"/>
  <Override PartName="/ppt/notesSlides/notesSlide9.xml" ContentType="application/vnd.openxmlformats-officedocument.presentationml.notesSlide+xml"/>
  <Override PartName="/ppt/slideLayouts/slideLayout15.xml" ContentType="application/vnd.openxmlformats-officedocument.presentationml.slideLayout+xml"/>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1.xml" ContentType="application/vnd.openxmlformats-officedocument.presentationml.slide+xml"/>
  <Override PartName="/ppt/notesSlides/notesSlide32.xml" ContentType="application/vnd.openxmlformats-officedocument.presentationml.notesSlide+xml"/>
  <Override PartName="/ppt/slides/slide21.xml" ContentType="application/vnd.openxmlformats-officedocument.presentationml.slide+xml"/>
  <Override PartName="/ppt/slides/slide40.xml" ContentType="application/vnd.openxmlformats-officedocument.presentationml.slide+xml"/>
  <Override PartName="/ppt/media/audio1.bin" ContentType="audio/unknown"/>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theme/theme3.xml" ContentType="application/vnd.openxmlformats-officedocument.theme+xml"/>
  <Override PartName="/ppt/slideLayouts/slideLayout12.xml" ContentType="application/vnd.openxmlformats-officedocument.presentationml.slideLayout+xml"/>
  <Override PartName="/ppt/notesSlides/notesSlide19.xml" ContentType="application/vnd.openxmlformats-officedocument.presentationml.notesSlide+xml"/>
  <Override PartName="/ppt/notesSlides/notesSlide38.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48.xml" ContentType="application/vnd.openxmlformats-officedocument.presentationml.slide+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slides/slide29.xml" ContentType="application/vnd.openxmlformats-officedocument.presentationml.slide+xml"/>
  <Override PartName="/ppt/viewProps.xml" ContentType="application/vnd.openxmlformats-officedocument.presentationml.viewProps+xml"/>
  <Override PartName="/docProps/app.xml" ContentType="application/vnd.openxmlformats-officedocument.extended-properties+xml"/>
  <Override PartName="/ppt/slideLayouts/slideLayout16.xml" ContentType="application/vnd.openxmlformats-officedocument.presentationml.slideLayout+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notesSlides/notesSlide33.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media/audio2.bin" ContentType="audio/unknown"/>
  <Override PartName="/ppt/notesSlides/notesSlide16.xml" ContentType="application/vnd.openxmlformats-officedocument.presentationml.notesSlide+xml"/>
  <Override PartName="/ppt/notesSlides/notesSlide5.xml" ContentType="application/vnd.openxmlformats-officedocument.presentationml.notesSlide+xml"/>
  <Override PartName="/ppt/notesSlides/notesSlide21.xml" ContentType="application/vnd.openxmlformats-officedocument.presentationml.notesSlide+xml"/>
  <Override PartName="/ppt/slides/slide6.xml" ContentType="application/vnd.openxmlformats-officedocument.presentationml.slide+xml"/>
  <Override PartName="/ppt/slideMasters/slideMaster2.xml" ContentType="application/vnd.openxmlformats-officedocument.presentationml.slideMaster+xml"/>
  <Override PartName="/ppt/slideLayouts/slideLayout4.xml" ContentType="application/vnd.openxmlformats-officedocument.presentationml.slideLayout+xml"/>
  <Override PartName="/ppt/slides/slide26.xml" ContentType="application/vnd.openxmlformats-officedocument.presentationml.slide+xml"/>
  <Override PartName="/ppt/slides/slide45.xml" ContentType="application/vnd.openxmlformats-officedocument.presentationml.slide+xml"/>
  <Override PartName="/ppt/theme/theme4.xml" ContentType="application/vnd.openxmlformats-officedocument.theme+xml"/>
  <Override PartName="/ppt/slides/slide10.xml" ContentType="application/vnd.openxmlformats-officedocument.presentationml.slide+xml"/>
  <Override PartName="/ppt/notesSlides/notesSlide40.xml" ContentType="application/vnd.openxmlformats-officedocument.presentationml.notesSlide+xml"/>
  <Override PartName="/ppt/slideLayouts/slideLayout13.xml" ContentType="application/vnd.openxmlformats-officedocument.presentationml.slideLayout+xml"/>
  <Override PartName="/ppt/notesSlides/notesSlide39.xml" ContentType="application/vnd.openxmlformats-officedocument.presentationml.notesSlide+xml"/>
  <Default Extension="png" ContentType="image/png"/>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 id="2147483663" r:id="rId2"/>
    <p:sldMasterId id="2147483665" r:id="rId3"/>
  </p:sldMasterIdLst>
  <p:notesMasterIdLst>
    <p:notesMasterId r:id="rId53"/>
  </p:notesMasterIdLst>
  <p:sldIdLst>
    <p:sldId id="258" r:id="rId4"/>
    <p:sldId id="259" r:id="rId5"/>
    <p:sldId id="260" r:id="rId6"/>
    <p:sldId id="261" r:id="rId7"/>
    <p:sldId id="263" r:id="rId8"/>
    <p:sldId id="291" r:id="rId9"/>
    <p:sldId id="264" r:id="rId10"/>
    <p:sldId id="265" r:id="rId11"/>
    <p:sldId id="266" r:id="rId12"/>
    <p:sldId id="267" r:id="rId13"/>
    <p:sldId id="268" r:id="rId14"/>
    <p:sldId id="292" r:id="rId15"/>
    <p:sldId id="269" r:id="rId16"/>
    <p:sldId id="270" r:id="rId17"/>
    <p:sldId id="271" r:id="rId18"/>
    <p:sldId id="272" r:id="rId19"/>
    <p:sldId id="273" r:id="rId20"/>
    <p:sldId id="274" r:id="rId21"/>
    <p:sldId id="275" r:id="rId22"/>
    <p:sldId id="297" r:id="rId23"/>
    <p:sldId id="320" r:id="rId24"/>
    <p:sldId id="276" r:id="rId25"/>
    <p:sldId id="295" r:id="rId26"/>
    <p:sldId id="306" r:id="rId27"/>
    <p:sldId id="307" r:id="rId28"/>
    <p:sldId id="308" r:id="rId29"/>
    <p:sldId id="309" r:id="rId30"/>
    <p:sldId id="310" r:id="rId31"/>
    <p:sldId id="311" r:id="rId32"/>
    <p:sldId id="312" r:id="rId33"/>
    <p:sldId id="313" r:id="rId34"/>
    <p:sldId id="314" r:id="rId35"/>
    <p:sldId id="315" r:id="rId36"/>
    <p:sldId id="316" r:id="rId37"/>
    <p:sldId id="288" r:id="rId38"/>
    <p:sldId id="289" r:id="rId39"/>
    <p:sldId id="323" r:id="rId40"/>
    <p:sldId id="301" r:id="rId41"/>
    <p:sldId id="303" r:id="rId42"/>
    <p:sldId id="305" r:id="rId43"/>
    <p:sldId id="302" r:id="rId44"/>
    <p:sldId id="294" r:id="rId45"/>
    <p:sldId id="322" r:id="rId46"/>
    <p:sldId id="321" r:id="rId47"/>
    <p:sldId id="318" r:id="rId48"/>
    <p:sldId id="299" r:id="rId49"/>
    <p:sldId id="296" r:id="rId50"/>
    <p:sldId id="300" r:id="rId51"/>
    <p:sldId id="317"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252D92"/>
    <a:srgbClr val="333EC2"/>
    <a:srgbClr val="142444"/>
    <a:srgbClr val="8B5450"/>
    <a:srgbClr val="0C74D2"/>
    <a:srgbClr val="BC2010"/>
  </p:clrMru>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 uri="{FD5EFAAD-0ECE-453E-9831-46B23BE46B34}">
      <p15:chartTrackingRefBased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7799" autoAdjust="0"/>
    <p:restoredTop sz="94660"/>
  </p:normalViewPr>
  <p:slideViewPr>
    <p:cSldViewPr snapToGrid="0" snapToObjects="1">
      <p:cViewPr varScale="1">
        <p:scale>
          <a:sx n="106" d="100"/>
          <a:sy n="106" d="100"/>
        </p:scale>
        <p:origin x="-608" y="-104"/>
      </p:cViewPr>
      <p:guideLst>
        <p:guide orient="horz" pos="2160"/>
        <p:guide pos="2880"/>
      </p:guideLst>
    </p:cSldViewPr>
  </p:slideViewPr>
  <p:notesTextViewPr>
    <p:cViewPr>
      <p:scale>
        <a:sx n="3" d="2"/>
        <a:sy n="3" d="2"/>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notesMaster" Target="notesMasters/notes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E425E5-32BD-1D4D-A8E4-8D3944B054EB}" type="datetimeFigureOut">
              <a:rPr lang="en-US"/>
              <a:pPr/>
              <a:t>5/28/16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6E2EE0-26EE-D142-B622-CD182DA852BC}" type="slidenum">
              <a: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194047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12F2E3B-B89E-4F03-8581-4A6CB460FE7F}" type="slidenum">
              <a:rPr lang="en-GB"/>
              <a:pPr/>
              <a:t>1</a:t>
            </a:fld>
            <a:endParaRPr lang="en-GB" dirty="0"/>
          </a:p>
        </p:txBody>
      </p:sp>
      <p:sp>
        <p:nvSpPr>
          <p:cNvPr id="35841"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none" anchor="ctr"/>
          <a:lstStyle/>
          <a:p>
            <a:endParaRPr lang="en-US" dirty="0"/>
          </a:p>
        </p:txBody>
      </p:sp>
      <p:sp>
        <p:nvSpPr>
          <p:cNvPr id="35842" name="Rectangle 2"/>
          <p:cNvSpPr txBox="1">
            <a:spLocks noGrp="1" noChangeArrowheads="1"/>
          </p:cNvSpPr>
          <p:nvPr>
            <p:ph type="body"/>
          </p:nvPr>
        </p:nvSpPr>
        <p:spPr bwMode="auto">
          <a:xfrm>
            <a:off x="914400" y="4343400"/>
            <a:ext cx="5026025" cy="4114800"/>
          </a:xfrm>
          <a:prstGeom prst="rect">
            <a:avLst/>
          </a:prstGeo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none" anchor="ctr"/>
          <a:lstStyle/>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72080752"/>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EE78DF48-6B77-4CEA-9BF3-13E094B6DB5D}" type="slidenum">
              <a:rPr lang="en-GB"/>
              <a:pPr/>
              <a:t>10</a:t>
            </a:fld>
            <a:endParaRPr lang="en-GB"/>
          </a:p>
        </p:txBody>
      </p:sp>
      <p:sp>
        <p:nvSpPr>
          <p:cNvPr id="45057" name="Text Box 1"/>
          <p:cNvSpPr txBox="1">
            <a:spLocks noChangeArrowheads="1"/>
          </p:cNvSpPr>
          <p:nvPr/>
        </p:nvSpPr>
        <p:spPr bwMode="auto">
          <a:xfrm>
            <a:off x="1143000" y="685800"/>
            <a:ext cx="4570413" cy="3429000"/>
          </a:xfrm>
          <a:prstGeom prst="rect">
            <a:avLst/>
          </a:prstGeom>
          <a:solidFill>
            <a:srgbClr val="FFFFFF"/>
          </a:solidFill>
          <a:ln w="9525">
            <a:solidFill>
              <a:srgbClr val="000000"/>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none" anchor="ctr"/>
          <a:lstStyle/>
          <a:p>
            <a:endParaRPr lang="en-US"/>
          </a:p>
        </p:txBody>
      </p:sp>
      <p:sp>
        <p:nvSpPr>
          <p:cNvPr id="45058" name="Rectangle 2"/>
          <p:cNvSpPr txBox="1">
            <a:spLocks noGrp="1" noChangeArrowheads="1"/>
          </p:cNvSpPr>
          <p:nvPr>
            <p:ph type="body"/>
          </p:nvPr>
        </p:nvSpPr>
        <p:spPr bwMode="auto">
          <a:xfrm>
            <a:off x="914400" y="4343400"/>
            <a:ext cx="5026025" cy="4114800"/>
          </a:xfrm>
          <a:prstGeom prst="rect">
            <a:avLst/>
          </a:prstGeo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12085397"/>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BE785878-2273-4C44-A66D-DFF592D56A9E}" type="slidenum">
              <a:rPr lang="en-GB"/>
              <a:pPr/>
              <a:t>11</a:t>
            </a:fld>
            <a:endParaRPr lang="en-GB"/>
          </a:p>
        </p:txBody>
      </p:sp>
      <p:sp>
        <p:nvSpPr>
          <p:cNvPr id="46081"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none" anchor="ctr"/>
          <a:lstStyle/>
          <a:p>
            <a:endParaRPr lang="en-US"/>
          </a:p>
        </p:txBody>
      </p:sp>
      <p:sp>
        <p:nvSpPr>
          <p:cNvPr id="46082" name="Rectangle 2"/>
          <p:cNvSpPr txBox="1">
            <a:spLocks noGrp="1" noChangeArrowheads="1"/>
          </p:cNvSpPr>
          <p:nvPr>
            <p:ph type="body"/>
          </p:nvPr>
        </p:nvSpPr>
        <p:spPr bwMode="auto">
          <a:xfrm>
            <a:off x="914400" y="4343400"/>
            <a:ext cx="5026025" cy="4114800"/>
          </a:xfrm>
          <a:prstGeom prst="rect">
            <a:avLst/>
          </a:prstGeo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none" anchor="ctr"/>
          <a:lstStyle/>
          <a:p>
            <a:r>
              <a:rPr lang="en-US"/>
              <a:t>http://www.ligo.org/science/GW-Overview/images/IFO.jpg</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63609850"/>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CB79418-59BB-6B41-89AD-50CE2DDAF79E}" type="slidenum">
              <a:rPr lang="en-GB"/>
              <a:pPr/>
              <a:t>12</a:t>
            </a:fld>
            <a:endParaRPr lang="en-GB"/>
          </a:p>
        </p:txBody>
      </p:sp>
      <p:sp>
        <p:nvSpPr>
          <p:cNvPr id="2457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prstTxWarp prst="textNoShape">
              <a:avLst/>
            </a:prstTxWarp>
          </a:bodyPr>
          <a:lstStyle/>
          <a:p>
            <a:endParaRPr lang="en-US"/>
          </a:p>
        </p:txBody>
      </p:sp>
      <p:sp>
        <p:nvSpPr>
          <p:cNvPr id="24578" name="Text Box 2"/>
          <p:cNvSpPr txBox="1">
            <a:spLocks noGrp="1" noChangeArrowheads="1"/>
          </p:cNvSpPr>
          <p:nvPr>
            <p:ph type="body"/>
          </p:nvPr>
        </p:nvSpPr>
        <p:spPr bwMode="auto">
          <a:xfrm>
            <a:off x="914400" y="4343400"/>
            <a:ext cx="5027613" cy="4114800"/>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405212AD-B7D2-4651-8D65-FE9B922346A6}" type="slidenum">
              <a:rPr lang="en-GB"/>
              <a:pPr/>
              <a:t>13</a:t>
            </a:fld>
            <a:endParaRPr lang="en-GB"/>
          </a:p>
        </p:txBody>
      </p:sp>
      <p:sp>
        <p:nvSpPr>
          <p:cNvPr id="40961" name="Rectangle 1025"/>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sp>
      <p:sp>
        <p:nvSpPr>
          <p:cNvPr id="40962" name="Rectangle 1026"/>
          <p:cNvSpPr txBox="1">
            <a:spLocks noGrp="1" noChangeArrowheads="1"/>
          </p:cNvSpPr>
          <p:nvPr>
            <p:ph type="body" idx="1"/>
          </p:nvPr>
        </p:nvSpPr>
        <p:spPr bwMode="auto">
          <a:xfrm>
            <a:off x="914400" y="4343400"/>
            <a:ext cx="5029200" cy="4116388"/>
          </a:xfrm>
          <a:prstGeom prst="rect">
            <a:avLst/>
          </a:prstGeo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none" anchor="ctr"/>
          <a:lstStyle/>
          <a:p>
            <a:r>
              <a:rPr lang="en-US"/>
              <a:t>I got this slide from Fred Raab, LHO Director</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34741687"/>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4467E56A-0EF1-4826-ADC1-BBDB680CA212}" type="slidenum">
              <a:rPr lang="en-GB"/>
              <a:pPr/>
              <a:t>14</a:t>
            </a:fld>
            <a:endParaRPr lang="en-GB"/>
          </a:p>
        </p:txBody>
      </p:sp>
      <p:sp>
        <p:nvSpPr>
          <p:cNvPr id="5017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none" anchor="ctr"/>
          <a:lstStyle/>
          <a:p>
            <a:endParaRPr lang="en-US"/>
          </a:p>
        </p:txBody>
      </p:sp>
      <p:sp>
        <p:nvSpPr>
          <p:cNvPr id="50178" name="Rectangle 2"/>
          <p:cNvSpPr txBox="1">
            <a:spLocks noGrp="1" noChangeArrowheads="1"/>
          </p:cNvSpPr>
          <p:nvPr>
            <p:ph type="body"/>
          </p:nvPr>
        </p:nvSpPr>
        <p:spPr bwMode="auto">
          <a:xfrm>
            <a:off x="914400" y="4343400"/>
            <a:ext cx="5026025" cy="4114800"/>
          </a:xfrm>
          <a:prstGeom prst="rect">
            <a:avLst/>
          </a:prstGeo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97173161"/>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EDE85C0A-536D-4C34-825E-BC63D096A97B}" type="slidenum">
              <a:rPr lang="en-GB"/>
              <a:pPr/>
              <a:t>15</a:t>
            </a:fld>
            <a:endParaRPr lang="en-GB"/>
          </a:p>
        </p:txBody>
      </p:sp>
      <p:sp>
        <p:nvSpPr>
          <p:cNvPr id="51201" name="Text Box 1"/>
          <p:cNvSpPr txBox="1">
            <a:spLocks noChangeArrowheads="1"/>
          </p:cNvSpPr>
          <p:nvPr/>
        </p:nvSpPr>
        <p:spPr bwMode="auto">
          <a:xfrm>
            <a:off x="1143000" y="685800"/>
            <a:ext cx="4570413" cy="3429000"/>
          </a:xfrm>
          <a:prstGeom prst="rect">
            <a:avLst/>
          </a:prstGeom>
          <a:solidFill>
            <a:srgbClr val="FFFFFF"/>
          </a:solidFill>
          <a:ln w="9525">
            <a:solidFill>
              <a:srgbClr val="000000"/>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none" anchor="ctr"/>
          <a:lstStyle/>
          <a:p>
            <a:endParaRPr lang="en-US"/>
          </a:p>
        </p:txBody>
      </p:sp>
      <p:sp>
        <p:nvSpPr>
          <p:cNvPr id="51202" name="Rectangle 2"/>
          <p:cNvSpPr txBox="1">
            <a:spLocks noGrp="1" noChangeArrowheads="1"/>
          </p:cNvSpPr>
          <p:nvPr>
            <p:ph type="body"/>
          </p:nvPr>
        </p:nvSpPr>
        <p:spPr bwMode="auto">
          <a:xfrm>
            <a:off x="914400" y="4343400"/>
            <a:ext cx="5026025" cy="4114800"/>
          </a:xfrm>
          <a:prstGeom prst="rect">
            <a:avLst/>
          </a:prstGeo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14157430"/>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EDFA21E5-5018-418E-B95C-9B6A6BE85560}" type="slidenum">
              <a:rPr lang="en-GB"/>
              <a:pPr/>
              <a:t>16</a:t>
            </a:fld>
            <a:endParaRPr lang="en-GB"/>
          </a:p>
        </p:txBody>
      </p:sp>
      <p:sp>
        <p:nvSpPr>
          <p:cNvPr id="52225" name="Text Box 1"/>
          <p:cNvSpPr txBox="1">
            <a:spLocks noChangeArrowheads="1"/>
          </p:cNvSpPr>
          <p:nvPr/>
        </p:nvSpPr>
        <p:spPr bwMode="auto">
          <a:xfrm>
            <a:off x="1143000" y="685800"/>
            <a:ext cx="4570413" cy="3429000"/>
          </a:xfrm>
          <a:prstGeom prst="rect">
            <a:avLst/>
          </a:prstGeom>
          <a:solidFill>
            <a:srgbClr val="FFFFFF"/>
          </a:solidFill>
          <a:ln w="9525">
            <a:solidFill>
              <a:srgbClr val="000000"/>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none" anchor="ctr"/>
          <a:lstStyle/>
          <a:p>
            <a:endParaRPr lang="en-US"/>
          </a:p>
        </p:txBody>
      </p:sp>
      <p:sp>
        <p:nvSpPr>
          <p:cNvPr id="52226" name="Rectangle 2"/>
          <p:cNvSpPr txBox="1">
            <a:spLocks noGrp="1" noChangeArrowheads="1"/>
          </p:cNvSpPr>
          <p:nvPr>
            <p:ph type="body"/>
          </p:nvPr>
        </p:nvSpPr>
        <p:spPr bwMode="auto">
          <a:xfrm>
            <a:off x="914400" y="4343400"/>
            <a:ext cx="5026025" cy="4114800"/>
          </a:xfrm>
          <a:prstGeom prst="rect">
            <a:avLst/>
          </a:prstGeo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1499296"/>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1FA62405-21B9-4C23-85B5-F2185FFE8B58}" type="slidenum">
              <a:rPr lang="en-GB"/>
              <a:pPr/>
              <a:t>17</a:t>
            </a:fld>
            <a:endParaRPr lang="en-GB"/>
          </a:p>
        </p:txBody>
      </p:sp>
      <p:sp>
        <p:nvSpPr>
          <p:cNvPr id="5324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none" anchor="ctr"/>
          <a:lstStyle/>
          <a:p>
            <a:endParaRPr lang="en-US"/>
          </a:p>
        </p:txBody>
      </p:sp>
      <p:sp>
        <p:nvSpPr>
          <p:cNvPr id="53250" name="Rectangle 2"/>
          <p:cNvSpPr txBox="1">
            <a:spLocks noGrp="1" noChangeArrowheads="1"/>
          </p:cNvSpPr>
          <p:nvPr>
            <p:ph type="body"/>
          </p:nvPr>
        </p:nvSpPr>
        <p:spPr bwMode="auto">
          <a:xfrm>
            <a:off x="914400" y="4343400"/>
            <a:ext cx="5026025" cy="4114800"/>
          </a:xfrm>
          <a:prstGeom prst="rect">
            <a:avLst/>
          </a:prstGeo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25684801"/>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ADF117BA-D81A-43BE-AE4B-A3BE69DF4038}" type="slidenum">
              <a:rPr lang="en-GB"/>
              <a:pPr/>
              <a:t>18</a:t>
            </a:fld>
            <a:endParaRPr lang="en-GB"/>
          </a:p>
        </p:txBody>
      </p:sp>
      <p:sp>
        <p:nvSpPr>
          <p:cNvPr id="54273" name="Text Box 1"/>
          <p:cNvSpPr txBox="1">
            <a:spLocks noChangeArrowheads="1"/>
          </p:cNvSpPr>
          <p:nvPr/>
        </p:nvSpPr>
        <p:spPr bwMode="auto">
          <a:xfrm>
            <a:off x="1143000" y="685800"/>
            <a:ext cx="4570413" cy="3429000"/>
          </a:xfrm>
          <a:prstGeom prst="rect">
            <a:avLst/>
          </a:prstGeom>
          <a:solidFill>
            <a:srgbClr val="FFFFFF"/>
          </a:solidFill>
          <a:ln w="9525">
            <a:solidFill>
              <a:srgbClr val="000000"/>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none" anchor="ctr"/>
          <a:lstStyle/>
          <a:p>
            <a:endParaRPr lang="en-US"/>
          </a:p>
        </p:txBody>
      </p:sp>
      <p:sp>
        <p:nvSpPr>
          <p:cNvPr id="54274" name="Rectangle 2"/>
          <p:cNvSpPr txBox="1">
            <a:spLocks noGrp="1" noChangeArrowheads="1"/>
          </p:cNvSpPr>
          <p:nvPr>
            <p:ph type="body"/>
          </p:nvPr>
        </p:nvSpPr>
        <p:spPr bwMode="auto">
          <a:xfrm>
            <a:off x="914400" y="4343400"/>
            <a:ext cx="5026025" cy="4114800"/>
          </a:xfrm>
          <a:prstGeom prst="rect">
            <a:avLst/>
          </a:prstGeo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21416371"/>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AA2C6F3C-037F-4775-924B-665A24692BE1}" type="slidenum">
              <a:rPr lang="en-GB"/>
              <a:pPr/>
              <a:t>19</a:t>
            </a:fld>
            <a:endParaRPr lang="en-GB"/>
          </a:p>
        </p:txBody>
      </p:sp>
      <p:sp>
        <p:nvSpPr>
          <p:cNvPr id="55297" name="Text Box 1"/>
          <p:cNvSpPr txBox="1">
            <a:spLocks noChangeArrowheads="1"/>
          </p:cNvSpPr>
          <p:nvPr/>
        </p:nvSpPr>
        <p:spPr bwMode="auto">
          <a:xfrm>
            <a:off x="1143000" y="685800"/>
            <a:ext cx="4568825" cy="3427413"/>
          </a:xfrm>
          <a:prstGeom prst="rect">
            <a:avLst/>
          </a:prstGeom>
          <a:solidFill>
            <a:srgbClr val="FFFFFF"/>
          </a:solidFill>
          <a:ln w="9525">
            <a:solidFill>
              <a:srgbClr val="000000"/>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none" anchor="ctr"/>
          <a:lstStyle/>
          <a:p>
            <a:endParaRPr lang="en-US"/>
          </a:p>
        </p:txBody>
      </p:sp>
      <p:sp>
        <p:nvSpPr>
          <p:cNvPr id="55298" name="Rectangle 2"/>
          <p:cNvSpPr txBox="1">
            <a:spLocks noGrp="1" noChangeArrowheads="1"/>
          </p:cNvSpPr>
          <p:nvPr>
            <p:ph type="body"/>
          </p:nvPr>
        </p:nvSpPr>
        <p:spPr bwMode="auto">
          <a:xfrm>
            <a:off x="914400" y="4343400"/>
            <a:ext cx="5026025" cy="4114800"/>
          </a:xfrm>
          <a:prstGeom prst="rect">
            <a:avLst/>
          </a:prstGeo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02100627"/>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EAA91F55-B9DA-465A-9BD0-C50A3D43BCA6}" type="slidenum">
              <a:rPr lang="en-GB"/>
              <a:pPr/>
              <a:t>2</a:t>
            </a:fld>
            <a:endParaRPr lang="en-GB"/>
          </a:p>
        </p:txBody>
      </p:sp>
      <p:sp>
        <p:nvSpPr>
          <p:cNvPr id="3686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none" anchor="ctr"/>
          <a:lstStyle/>
          <a:p>
            <a:endParaRPr lang="en-US"/>
          </a:p>
        </p:txBody>
      </p:sp>
      <p:sp>
        <p:nvSpPr>
          <p:cNvPr id="36866" name="Text Box 2"/>
          <p:cNvSpPr txBox="1">
            <a:spLocks noGrp="1" noChangeArrowheads="1"/>
          </p:cNvSpPr>
          <p:nvPr>
            <p:ph type="body"/>
          </p:nvPr>
        </p:nvSpPr>
        <p:spPr bwMode="auto">
          <a:xfrm>
            <a:off x="914400" y="4343400"/>
            <a:ext cx="5029200" cy="4116388"/>
          </a:xfrm>
          <a:prstGeom prst="rect">
            <a:avLst/>
          </a:prstGeo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defRPr>
            </a:lvl9pPr>
          </a:lstStyle>
          <a:p>
            <a:pPr eaLnBrk="1" hangingPunct="1">
              <a:lnSpc>
                <a:spcPct val="116000"/>
              </a:lnSpc>
              <a:spcBef>
                <a:spcPts val="450"/>
              </a:spcBef>
            </a:pPr>
            <a:endParaRPr lang="en-GB" dirty="0">
              <a:ea typeface="Bitstream Vera Sans" charset="0"/>
              <a:cs typeface="Bitstream Vera Sans"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58346413"/>
      </p:ext>
    </p:extLst>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https://www.advancedligo.mit.edu/daq.html</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mn-lt"/>
                <a:ea typeface="+mn-ea"/>
                <a:cs typeface="+mn-cs"/>
              </a:rPr>
              <a:t>LIGO-T060156-01-I  and LIGO– T060091-00-I  </a:t>
            </a:r>
            <a:endParaRPr lang="en-US"/>
          </a:p>
          <a:p>
            <a:endParaRPr lang="en-US"/>
          </a:p>
        </p:txBody>
      </p:sp>
      <p:sp>
        <p:nvSpPr>
          <p:cNvPr id="4" name="Slide Number Placeholder 3"/>
          <p:cNvSpPr>
            <a:spLocks noGrp="1"/>
          </p:cNvSpPr>
          <p:nvPr>
            <p:ph type="sldNum" sz="quarter" idx="10"/>
          </p:nvPr>
        </p:nvSpPr>
        <p:spPr/>
        <p:txBody>
          <a:bodyPr/>
          <a:lstStyle/>
          <a:p>
            <a:fld id="{8B6E2EE0-26EE-D142-B622-CD182DA852BC}" type="slidenum">
              <a:rPr lang="en-US"/>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https://www.ligo.caltech.edu/page/laser</a:t>
            </a:r>
          </a:p>
        </p:txBody>
      </p:sp>
      <p:sp>
        <p:nvSpPr>
          <p:cNvPr id="4" name="Slide Number Placeholder 3"/>
          <p:cNvSpPr>
            <a:spLocks noGrp="1"/>
          </p:cNvSpPr>
          <p:nvPr>
            <p:ph type="sldNum" sz="quarter" idx="10"/>
          </p:nvPr>
        </p:nvSpPr>
        <p:spPr/>
        <p:txBody>
          <a:bodyPr/>
          <a:lstStyle/>
          <a:p>
            <a:fld id="{8B6E2EE0-26EE-D142-B622-CD182DA852BC}" type="slidenum">
              <a:rPr lang="en-US"/>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6E2EE0-26EE-D142-B622-CD182DA852BC}" type="slidenum">
              <a:rPr lang="en-US"/>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https://www.advancedligo.mit.edu/overview.html</a:t>
            </a:r>
          </a:p>
          <a:p>
            <a:r>
              <a:rPr lang="en-US"/>
              <a:t>https://www.advancedligo.mit.edu/graphics/aLIGO-reach-2.gif</a:t>
            </a:r>
          </a:p>
        </p:txBody>
      </p:sp>
      <p:sp>
        <p:nvSpPr>
          <p:cNvPr id="4" name="Slide Number Placeholder 3"/>
          <p:cNvSpPr>
            <a:spLocks noGrp="1"/>
          </p:cNvSpPr>
          <p:nvPr>
            <p:ph type="sldNum" sz="quarter" idx="10"/>
          </p:nvPr>
        </p:nvSpPr>
        <p:spPr/>
        <p:txBody>
          <a:bodyPr/>
          <a:lstStyle/>
          <a:p>
            <a:fld id="{8B6E2EE0-26EE-D142-B622-CD182DA852BC}" type="slidenum">
              <a:rPr lang="en-US"/>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2F6937D9-2F0B-45E8-88D2-08A6F6E0C265}" type="slidenum">
              <a:rPr lang="en-GB"/>
              <a:pPr/>
              <a:t>25</a:t>
            </a:fld>
            <a:endParaRPr lang="en-GB"/>
          </a:p>
        </p:txBody>
      </p:sp>
      <p:sp>
        <p:nvSpPr>
          <p:cNvPr id="56321" name="Text Box 1"/>
          <p:cNvSpPr txBox="1">
            <a:spLocks noChangeArrowheads="1"/>
          </p:cNvSpPr>
          <p:nvPr/>
        </p:nvSpPr>
        <p:spPr bwMode="auto">
          <a:xfrm>
            <a:off x="1143000" y="685800"/>
            <a:ext cx="4570413" cy="3429000"/>
          </a:xfrm>
          <a:prstGeom prst="rect">
            <a:avLst/>
          </a:prstGeom>
          <a:solidFill>
            <a:srgbClr val="FFFFFF"/>
          </a:solidFill>
          <a:ln w="9525">
            <a:solidFill>
              <a:srgbClr val="000000"/>
            </a:solidFill>
            <a:miter lim="800000"/>
            <a:headEnd/>
            <a:tailEnd/>
          </a:ln>
          <a:effectLst/>
          <a:extLs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wrap="none" anchor="ctr"/>
          <a:lstStyle/>
          <a:p>
            <a:endParaRPr lang="en-US"/>
          </a:p>
        </p:txBody>
      </p:sp>
      <p:sp>
        <p:nvSpPr>
          <p:cNvPr id="56322" name="Rectangle 2"/>
          <p:cNvSpPr txBox="1">
            <a:spLocks noGrp="1" noChangeArrowheads="1"/>
          </p:cNvSpPr>
          <p:nvPr>
            <p:ph type="body"/>
          </p:nvPr>
        </p:nvSpPr>
        <p:spPr bwMode="auto">
          <a:xfrm>
            <a:off x="914400" y="4343400"/>
            <a:ext cx="5026025" cy="4114800"/>
          </a:xfrm>
          <a:prstGeom prst="rect">
            <a:avLst/>
          </a:prstGeom>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wrap="none" anchor="ctr"/>
          <a:lstStyle/>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2B251900-0944-4E26-8B0A-142951F11E41}" type="slidenum">
              <a:rPr lang="en-GB"/>
              <a:pPr/>
              <a:t>26</a:t>
            </a:fld>
            <a:endParaRPr lang="en-GB"/>
          </a:p>
        </p:txBody>
      </p:sp>
      <p:sp>
        <p:nvSpPr>
          <p:cNvPr id="57345" name="Text Box 1"/>
          <p:cNvSpPr txBox="1">
            <a:spLocks noChangeArrowheads="1"/>
          </p:cNvSpPr>
          <p:nvPr/>
        </p:nvSpPr>
        <p:spPr bwMode="auto">
          <a:xfrm>
            <a:off x="1143000" y="685800"/>
            <a:ext cx="4570413" cy="3429000"/>
          </a:xfrm>
          <a:prstGeom prst="rect">
            <a:avLst/>
          </a:prstGeom>
          <a:solidFill>
            <a:srgbClr val="FFFFFF"/>
          </a:solidFill>
          <a:ln w="9525">
            <a:solidFill>
              <a:srgbClr val="000000"/>
            </a:solidFill>
            <a:miter lim="800000"/>
            <a:headEnd/>
            <a:tailEnd/>
          </a:ln>
          <a:effectLst/>
          <a:extLs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wrap="none" anchor="ctr"/>
          <a:lstStyle/>
          <a:p>
            <a:endParaRPr lang="en-US"/>
          </a:p>
        </p:txBody>
      </p:sp>
      <p:sp>
        <p:nvSpPr>
          <p:cNvPr id="57346" name="Rectangle 2"/>
          <p:cNvSpPr txBox="1">
            <a:spLocks noGrp="1" noChangeArrowheads="1"/>
          </p:cNvSpPr>
          <p:nvPr>
            <p:ph type="body"/>
          </p:nvPr>
        </p:nvSpPr>
        <p:spPr bwMode="auto">
          <a:xfrm>
            <a:off x="914400" y="4343400"/>
            <a:ext cx="5026025" cy="4114800"/>
          </a:xfrm>
          <a:prstGeom prst="rect">
            <a:avLst/>
          </a:prstGeom>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B46FC2CD-E823-48C5-85E5-E6C8F7510D19}" type="slidenum">
              <a:rPr lang="en-GB"/>
              <a:pPr/>
              <a:t>27</a:t>
            </a:fld>
            <a:endParaRPr lang="en-GB"/>
          </a:p>
        </p:txBody>
      </p:sp>
      <p:sp>
        <p:nvSpPr>
          <p:cNvPr id="58369" name="Text Box 1"/>
          <p:cNvSpPr txBox="1">
            <a:spLocks noChangeArrowheads="1"/>
          </p:cNvSpPr>
          <p:nvPr/>
        </p:nvSpPr>
        <p:spPr bwMode="auto">
          <a:xfrm>
            <a:off x="1143000" y="685800"/>
            <a:ext cx="4570413" cy="3429000"/>
          </a:xfrm>
          <a:prstGeom prst="rect">
            <a:avLst/>
          </a:prstGeom>
          <a:solidFill>
            <a:srgbClr val="FFFFFF"/>
          </a:solidFill>
          <a:ln w="9525">
            <a:solidFill>
              <a:srgbClr val="000000"/>
            </a:solidFill>
            <a:miter lim="800000"/>
            <a:headEnd/>
            <a:tailEnd/>
          </a:ln>
          <a:effectLst/>
          <a:extLs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wrap="none" anchor="ctr"/>
          <a:lstStyle/>
          <a:p>
            <a:endParaRPr lang="en-US"/>
          </a:p>
        </p:txBody>
      </p:sp>
      <p:sp>
        <p:nvSpPr>
          <p:cNvPr id="58370" name="Rectangle 2"/>
          <p:cNvSpPr txBox="1">
            <a:spLocks noGrp="1" noChangeArrowheads="1"/>
          </p:cNvSpPr>
          <p:nvPr>
            <p:ph type="body"/>
          </p:nvPr>
        </p:nvSpPr>
        <p:spPr bwMode="auto">
          <a:xfrm>
            <a:off x="914400" y="4343400"/>
            <a:ext cx="5026025" cy="4114800"/>
          </a:xfrm>
          <a:prstGeom prst="rect">
            <a:avLst/>
          </a:prstGeom>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wrap="none" anchor="ctr"/>
          <a:lstStyle/>
          <a:p>
            <a:r>
              <a:rPr lang="en-US" dirty="0" smtClean="0"/>
              <a:t>Denominator</a:t>
            </a:r>
            <a:r>
              <a:rPr lang="en-US" baseline="0" dirty="0" smtClean="0"/>
              <a:t> is strength of the noise.   The larger the noise, the weaker the signal.</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9516C39C-A7DE-48A3-98BE-6E6FCF8CE109}" type="slidenum">
              <a:rPr lang="en-GB"/>
              <a:pPr/>
              <a:t>28</a:t>
            </a:fld>
            <a:endParaRPr lang="en-GB"/>
          </a:p>
        </p:txBody>
      </p:sp>
      <p:sp>
        <p:nvSpPr>
          <p:cNvPr id="59393" name="Text Box 1"/>
          <p:cNvSpPr txBox="1">
            <a:spLocks noChangeArrowheads="1"/>
          </p:cNvSpPr>
          <p:nvPr/>
        </p:nvSpPr>
        <p:spPr bwMode="auto">
          <a:xfrm>
            <a:off x="1143000" y="685800"/>
            <a:ext cx="4570413" cy="3429000"/>
          </a:xfrm>
          <a:prstGeom prst="rect">
            <a:avLst/>
          </a:prstGeom>
          <a:solidFill>
            <a:srgbClr val="FFFFFF"/>
          </a:solidFill>
          <a:ln w="9525">
            <a:solidFill>
              <a:srgbClr val="000000"/>
            </a:solidFill>
            <a:miter lim="800000"/>
            <a:headEnd/>
            <a:tailEnd/>
          </a:ln>
          <a:effectLst/>
          <a:extLs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wrap="none" anchor="ctr"/>
          <a:lstStyle/>
          <a:p>
            <a:endParaRPr lang="en-US"/>
          </a:p>
        </p:txBody>
      </p:sp>
      <p:sp>
        <p:nvSpPr>
          <p:cNvPr id="59394" name="Rectangle 2"/>
          <p:cNvSpPr txBox="1">
            <a:spLocks noGrp="1" noChangeArrowheads="1"/>
          </p:cNvSpPr>
          <p:nvPr>
            <p:ph type="body"/>
          </p:nvPr>
        </p:nvSpPr>
        <p:spPr bwMode="auto">
          <a:xfrm>
            <a:off x="914400" y="4343400"/>
            <a:ext cx="5026025" cy="4114800"/>
          </a:xfrm>
          <a:prstGeom prst="rect">
            <a:avLst/>
          </a:prstGeom>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666710A0-A365-40E8-9EFB-DA1A11666AE9}" type="slidenum">
              <a:rPr lang="en-GB"/>
              <a:pPr/>
              <a:t>29</a:t>
            </a:fld>
            <a:endParaRPr lang="en-GB"/>
          </a:p>
        </p:txBody>
      </p:sp>
      <p:sp>
        <p:nvSpPr>
          <p:cNvPr id="60417" name="Text Box 1"/>
          <p:cNvSpPr txBox="1">
            <a:spLocks noChangeArrowheads="1"/>
          </p:cNvSpPr>
          <p:nvPr/>
        </p:nvSpPr>
        <p:spPr bwMode="auto">
          <a:xfrm>
            <a:off x="1143000" y="685800"/>
            <a:ext cx="4570413" cy="3429000"/>
          </a:xfrm>
          <a:prstGeom prst="rect">
            <a:avLst/>
          </a:prstGeom>
          <a:solidFill>
            <a:srgbClr val="FFFFFF"/>
          </a:solidFill>
          <a:ln w="9525">
            <a:solidFill>
              <a:srgbClr val="000000"/>
            </a:solidFill>
            <a:miter lim="800000"/>
            <a:headEnd/>
            <a:tailEnd/>
          </a:ln>
          <a:effectLst/>
          <a:extLs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wrap="none" anchor="ctr"/>
          <a:lstStyle/>
          <a:p>
            <a:endParaRPr lang="en-US"/>
          </a:p>
        </p:txBody>
      </p:sp>
      <p:sp>
        <p:nvSpPr>
          <p:cNvPr id="60418" name="Rectangle 2"/>
          <p:cNvSpPr txBox="1">
            <a:spLocks noGrp="1" noChangeArrowheads="1"/>
          </p:cNvSpPr>
          <p:nvPr>
            <p:ph type="body"/>
          </p:nvPr>
        </p:nvSpPr>
        <p:spPr bwMode="auto">
          <a:xfrm>
            <a:off x="914400" y="4343400"/>
            <a:ext cx="5026025" cy="4114800"/>
          </a:xfrm>
          <a:prstGeom prst="rect">
            <a:avLst/>
          </a:prstGeom>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01EE38BD-E6F5-4AB1-9F69-2244F89CD6FA}" type="slidenum">
              <a:rPr lang="en-GB"/>
              <a:pPr/>
              <a:t>30</a:t>
            </a:fld>
            <a:endParaRPr lang="en-GB"/>
          </a:p>
        </p:txBody>
      </p:sp>
      <p:sp>
        <p:nvSpPr>
          <p:cNvPr id="61441" name="Text Box 1"/>
          <p:cNvSpPr txBox="1">
            <a:spLocks noChangeArrowheads="1"/>
          </p:cNvSpPr>
          <p:nvPr/>
        </p:nvSpPr>
        <p:spPr bwMode="auto">
          <a:xfrm>
            <a:off x="1143000" y="685800"/>
            <a:ext cx="4570413" cy="3429000"/>
          </a:xfrm>
          <a:prstGeom prst="rect">
            <a:avLst/>
          </a:prstGeom>
          <a:solidFill>
            <a:srgbClr val="FFFFFF"/>
          </a:solidFill>
          <a:ln w="9525">
            <a:solidFill>
              <a:srgbClr val="000000"/>
            </a:solidFill>
            <a:miter lim="800000"/>
            <a:headEnd/>
            <a:tailEnd/>
          </a:ln>
          <a:effectLst/>
          <a:extLs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wrap="none" anchor="ctr"/>
          <a:lstStyle/>
          <a:p>
            <a:endParaRPr lang="en-US"/>
          </a:p>
        </p:txBody>
      </p:sp>
      <p:sp>
        <p:nvSpPr>
          <p:cNvPr id="61442" name="Rectangle 2"/>
          <p:cNvSpPr txBox="1">
            <a:spLocks noGrp="1" noChangeArrowheads="1"/>
          </p:cNvSpPr>
          <p:nvPr>
            <p:ph type="body"/>
          </p:nvPr>
        </p:nvSpPr>
        <p:spPr bwMode="auto">
          <a:xfrm>
            <a:off x="914400" y="4343400"/>
            <a:ext cx="5026025" cy="4114800"/>
          </a:xfrm>
          <a:prstGeom prst="rect">
            <a:avLst/>
          </a:prstGeom>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48A73CF9-AF97-446C-9F9F-A8CEC8312563}" type="slidenum">
              <a:rPr lang="en-GB"/>
              <a:pPr/>
              <a:t>3</a:t>
            </a:fld>
            <a:endParaRPr lang="en-GB"/>
          </a:p>
        </p:txBody>
      </p:sp>
      <p:sp>
        <p:nvSpPr>
          <p:cNvPr id="37889" name="Text Box 1"/>
          <p:cNvSpPr txBox="1">
            <a:spLocks noChangeArrowheads="1"/>
          </p:cNvSpPr>
          <p:nvPr/>
        </p:nvSpPr>
        <p:spPr bwMode="auto">
          <a:xfrm>
            <a:off x="1143000" y="685800"/>
            <a:ext cx="4570413" cy="3429000"/>
          </a:xfrm>
          <a:prstGeom prst="rect">
            <a:avLst/>
          </a:prstGeom>
          <a:solidFill>
            <a:srgbClr val="FFFFFF"/>
          </a:solidFill>
          <a:ln w="9525">
            <a:solidFill>
              <a:srgbClr val="000000"/>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none" anchor="ctr"/>
          <a:lstStyle/>
          <a:p>
            <a:endParaRPr lang="en-US"/>
          </a:p>
        </p:txBody>
      </p:sp>
      <p:sp>
        <p:nvSpPr>
          <p:cNvPr id="37890" name="Rectangle 2"/>
          <p:cNvSpPr txBox="1">
            <a:spLocks noGrp="1" noChangeArrowheads="1"/>
          </p:cNvSpPr>
          <p:nvPr>
            <p:ph type="body"/>
          </p:nvPr>
        </p:nvSpPr>
        <p:spPr bwMode="auto">
          <a:xfrm>
            <a:off x="914400" y="4343400"/>
            <a:ext cx="5026025" cy="4114800"/>
          </a:xfrm>
          <a:prstGeom prst="rect">
            <a:avLst/>
          </a:prstGeo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84906627"/>
      </p:ext>
    </p:extLst>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C86EFACD-73C5-48D0-A473-21C0475A9DF8}" type="slidenum">
              <a:rPr lang="en-GB"/>
              <a:pPr/>
              <a:t>31</a:t>
            </a:fld>
            <a:endParaRPr lang="en-GB"/>
          </a:p>
        </p:txBody>
      </p:sp>
      <p:sp>
        <p:nvSpPr>
          <p:cNvPr id="62465" name="Text Box 1"/>
          <p:cNvSpPr txBox="1">
            <a:spLocks noChangeArrowheads="1"/>
          </p:cNvSpPr>
          <p:nvPr/>
        </p:nvSpPr>
        <p:spPr bwMode="auto">
          <a:xfrm>
            <a:off x="1143000" y="685800"/>
            <a:ext cx="4570413" cy="3429000"/>
          </a:xfrm>
          <a:prstGeom prst="rect">
            <a:avLst/>
          </a:prstGeom>
          <a:solidFill>
            <a:srgbClr val="FFFFFF"/>
          </a:solidFill>
          <a:ln w="9525">
            <a:solidFill>
              <a:srgbClr val="000000"/>
            </a:solidFill>
            <a:miter lim="800000"/>
            <a:headEnd/>
            <a:tailEnd/>
          </a:ln>
          <a:effectLst/>
          <a:extLs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wrap="none" anchor="ctr"/>
          <a:lstStyle/>
          <a:p>
            <a:endParaRPr lang="en-US"/>
          </a:p>
        </p:txBody>
      </p:sp>
      <p:sp>
        <p:nvSpPr>
          <p:cNvPr id="62466" name="Rectangle 2"/>
          <p:cNvSpPr txBox="1">
            <a:spLocks noGrp="1" noChangeArrowheads="1"/>
          </p:cNvSpPr>
          <p:nvPr>
            <p:ph type="body"/>
          </p:nvPr>
        </p:nvSpPr>
        <p:spPr bwMode="auto">
          <a:xfrm>
            <a:off x="914400" y="4343400"/>
            <a:ext cx="5026025" cy="4114800"/>
          </a:xfrm>
          <a:prstGeom prst="rect">
            <a:avLst/>
          </a:prstGeom>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wrap="none" anchor="ctr"/>
          <a:lstStyle/>
          <a:p>
            <a:r>
              <a:rPr lang="en-US" dirty="0" smtClean="0"/>
              <a:t>As of 26 March 2016:</a:t>
            </a:r>
          </a:p>
          <a:p>
            <a:r>
              <a:rPr lang="en-US" dirty="0" smtClean="0"/>
              <a:t>  Users with credit:  		    427,775   	(x2)</a:t>
            </a:r>
          </a:p>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smtClean="0"/>
              <a:t>  Computers with credit:	 1,495,481</a:t>
            </a:r>
            <a:r>
              <a:rPr lang="en-US" baseline="0" dirty="0" smtClean="0"/>
              <a:t>	(x2</a:t>
            </a:r>
            <a:r>
              <a:rPr lang="en-US" dirty="0" smtClean="0"/>
              <a:t>)</a:t>
            </a:r>
          </a:p>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aseline="0" dirty="0" smtClean="0"/>
              <a:t>  </a:t>
            </a:r>
            <a:r>
              <a:rPr lang="en-US" dirty="0" smtClean="0"/>
              <a:t>Floating point speed:  	         2111.7 TFLOPS</a:t>
            </a:r>
            <a:r>
              <a:rPr lang="en-US" baseline="0" dirty="0" smtClean="0"/>
              <a:t>  (x13 improvement)</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53B64200-2ADC-4CE4-B18A-CEF0D5124DA3}" type="slidenum">
              <a:rPr lang="en-GB"/>
              <a:pPr/>
              <a:t>32</a:t>
            </a:fld>
            <a:endParaRPr lang="en-GB"/>
          </a:p>
        </p:txBody>
      </p:sp>
      <p:sp>
        <p:nvSpPr>
          <p:cNvPr id="63489" name="Text Box 1"/>
          <p:cNvSpPr txBox="1">
            <a:spLocks noChangeArrowheads="1"/>
          </p:cNvSpPr>
          <p:nvPr/>
        </p:nvSpPr>
        <p:spPr bwMode="auto">
          <a:xfrm>
            <a:off x="1143000" y="685800"/>
            <a:ext cx="4570413" cy="3429000"/>
          </a:xfrm>
          <a:prstGeom prst="rect">
            <a:avLst/>
          </a:prstGeom>
          <a:solidFill>
            <a:srgbClr val="FFFFFF"/>
          </a:solidFill>
          <a:ln w="9525">
            <a:solidFill>
              <a:srgbClr val="000000"/>
            </a:solidFill>
            <a:miter lim="800000"/>
            <a:headEnd/>
            <a:tailEnd/>
          </a:ln>
          <a:effectLst/>
          <a:extLs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wrap="none" anchor="ctr"/>
          <a:lstStyle/>
          <a:p>
            <a:endParaRPr lang="en-US"/>
          </a:p>
        </p:txBody>
      </p:sp>
      <p:sp>
        <p:nvSpPr>
          <p:cNvPr id="63490" name="Rectangle 2"/>
          <p:cNvSpPr txBox="1">
            <a:spLocks noGrp="1" noChangeArrowheads="1"/>
          </p:cNvSpPr>
          <p:nvPr>
            <p:ph type="body"/>
          </p:nvPr>
        </p:nvSpPr>
        <p:spPr bwMode="auto">
          <a:xfrm>
            <a:off x="914400" y="4343400"/>
            <a:ext cx="5026025" cy="4114800"/>
          </a:xfrm>
          <a:prstGeom prst="rect">
            <a:avLst/>
          </a:prstGeom>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CDEB4D5E-FF47-4DAC-8EA5-335E38C3550B}" type="slidenum">
              <a:rPr lang="en-GB"/>
              <a:pPr/>
              <a:t>33</a:t>
            </a:fld>
            <a:endParaRPr lang="en-GB"/>
          </a:p>
        </p:txBody>
      </p:sp>
      <p:sp>
        <p:nvSpPr>
          <p:cNvPr id="64513" name="Text Box 1"/>
          <p:cNvSpPr txBox="1">
            <a:spLocks noChangeArrowheads="1"/>
          </p:cNvSpPr>
          <p:nvPr/>
        </p:nvSpPr>
        <p:spPr bwMode="auto">
          <a:xfrm>
            <a:off x="1143000" y="685800"/>
            <a:ext cx="4570413" cy="3429000"/>
          </a:xfrm>
          <a:prstGeom prst="rect">
            <a:avLst/>
          </a:prstGeom>
          <a:solidFill>
            <a:srgbClr val="FFFFFF"/>
          </a:solidFill>
          <a:ln w="9525">
            <a:solidFill>
              <a:srgbClr val="000000"/>
            </a:solidFill>
            <a:miter lim="800000"/>
            <a:headEnd/>
            <a:tailEnd/>
          </a:ln>
          <a:effectLst/>
          <a:extLs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wrap="none" anchor="ctr"/>
          <a:lstStyle/>
          <a:p>
            <a:endParaRPr lang="en-US"/>
          </a:p>
        </p:txBody>
      </p:sp>
      <p:sp>
        <p:nvSpPr>
          <p:cNvPr id="64514" name="Rectangle 2"/>
          <p:cNvSpPr txBox="1">
            <a:spLocks noGrp="1" noChangeArrowheads="1"/>
          </p:cNvSpPr>
          <p:nvPr>
            <p:ph type="body"/>
          </p:nvPr>
        </p:nvSpPr>
        <p:spPr bwMode="auto">
          <a:xfrm>
            <a:off x="914400" y="4343400"/>
            <a:ext cx="5026025" cy="4114800"/>
          </a:xfrm>
          <a:prstGeom prst="rect">
            <a:avLst/>
          </a:prstGeom>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4A6B7E90-9276-4274-BD1D-85BFE8940954}" type="slidenum">
              <a:rPr lang="en-GB"/>
              <a:pPr/>
              <a:t>34</a:t>
            </a:fld>
            <a:endParaRPr lang="en-GB"/>
          </a:p>
        </p:txBody>
      </p:sp>
      <p:sp>
        <p:nvSpPr>
          <p:cNvPr id="65537" name="Text Box 1"/>
          <p:cNvSpPr txBox="1">
            <a:spLocks noChangeArrowheads="1"/>
          </p:cNvSpPr>
          <p:nvPr/>
        </p:nvSpPr>
        <p:spPr bwMode="auto">
          <a:xfrm>
            <a:off x="1143000" y="685800"/>
            <a:ext cx="4570413" cy="3429000"/>
          </a:xfrm>
          <a:prstGeom prst="rect">
            <a:avLst/>
          </a:prstGeom>
          <a:solidFill>
            <a:srgbClr val="FFFFFF"/>
          </a:solidFill>
          <a:ln w="9525">
            <a:solidFill>
              <a:srgbClr val="000000"/>
            </a:solidFill>
            <a:miter lim="800000"/>
            <a:headEnd/>
            <a:tailEnd/>
          </a:ln>
          <a:effectLst/>
          <a:extLs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wrap="none" anchor="ctr"/>
          <a:lstStyle/>
          <a:p>
            <a:endParaRPr lang="en-US"/>
          </a:p>
        </p:txBody>
      </p:sp>
      <p:sp>
        <p:nvSpPr>
          <p:cNvPr id="65538" name="Rectangle 2"/>
          <p:cNvSpPr txBox="1">
            <a:spLocks noGrp="1" noChangeArrowheads="1"/>
          </p:cNvSpPr>
          <p:nvPr>
            <p:ph type="body"/>
          </p:nvPr>
        </p:nvSpPr>
        <p:spPr bwMode="auto">
          <a:xfrm>
            <a:off x="914400" y="4343400"/>
            <a:ext cx="5026025" cy="4114800"/>
          </a:xfrm>
          <a:prstGeom prst="rect">
            <a:avLst/>
          </a:prstGeom>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wrap="none" anchor="ctr"/>
          <a:lstStyle/>
          <a:p>
            <a:r>
              <a:rPr lang="en-US" dirty="0" smtClean="0"/>
              <a:t>UPDATE THIS FOR 2016</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t>http://www.sciencemag.org/news/2016/01/rumor-gravitational-wave-discovery-just-source-says</a:t>
            </a:r>
          </a:p>
          <a:p>
            <a:pPr marL="0" marR="0" indent="0" algn="l" defTabSz="457200" rtl="0" eaLnBrk="1" fontAlgn="auto" latinLnBrk="0" hangingPunct="1">
              <a:lnSpc>
                <a:spcPct val="100000"/>
              </a:lnSpc>
              <a:spcBef>
                <a:spcPts val="0"/>
              </a:spcBef>
              <a:spcAft>
                <a:spcPts val="0"/>
              </a:spcAft>
              <a:buClrTx/>
              <a:buSzTx/>
              <a:buFontTx/>
              <a:buNone/>
              <a:tabLst/>
              <a:defRPr/>
            </a:pPr>
            <a:r>
              <a:rPr lang="en-US"/>
              <a:t>https://www.newscientist.com/article/dn28754-new-rumours-that-gravitational-waves-have-finally-been-detected/ </a:t>
            </a:r>
          </a:p>
          <a:p>
            <a:endParaRPr lang="en-US"/>
          </a:p>
        </p:txBody>
      </p:sp>
      <p:sp>
        <p:nvSpPr>
          <p:cNvPr id="4" name="Slide Number Placeholder 3"/>
          <p:cNvSpPr>
            <a:spLocks noGrp="1"/>
          </p:cNvSpPr>
          <p:nvPr>
            <p:ph type="sldNum" sz="quarter" idx="10"/>
          </p:nvPr>
        </p:nvSpPr>
        <p:spPr/>
        <p:txBody>
          <a:bodyPr/>
          <a:lstStyle/>
          <a:p>
            <a:fld id="{8B6E2EE0-26EE-D142-B622-CD182DA852BC}" type="slidenum">
              <a:rPr lang="en-US"/>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http://www.sciencemag.org/news/2016/02/woohoo-email-stokes-rumor-gravitational-waves-have-been-spotted</a:t>
            </a:r>
          </a:p>
        </p:txBody>
      </p:sp>
      <p:sp>
        <p:nvSpPr>
          <p:cNvPr id="4" name="Slide Number Placeholder 3"/>
          <p:cNvSpPr>
            <a:spLocks noGrp="1"/>
          </p:cNvSpPr>
          <p:nvPr>
            <p:ph type="sldNum" sz="quarter" idx="10"/>
          </p:nvPr>
        </p:nvSpPr>
        <p:spPr/>
        <p:txBody>
          <a:bodyPr/>
          <a:lstStyle/>
          <a:p>
            <a:fld id="{8B6E2EE0-26EE-D142-B622-CD182DA852BC}" type="slidenum">
              <a:rPr lang="en-US"/>
              <a:pPr/>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https://losc.ligo.org/s/events/GW150914/GW150914_tutorial.html</a:t>
            </a:r>
          </a:p>
        </p:txBody>
      </p:sp>
      <p:sp>
        <p:nvSpPr>
          <p:cNvPr id="4" name="Slide Number Placeholder 3"/>
          <p:cNvSpPr>
            <a:spLocks noGrp="1"/>
          </p:cNvSpPr>
          <p:nvPr>
            <p:ph type="sldNum" sz="quarter" idx="10"/>
          </p:nvPr>
        </p:nvSpPr>
        <p:spPr/>
        <p:txBody>
          <a:bodyPr/>
          <a:lstStyle/>
          <a:p>
            <a:fld id="{8B6E2EE0-26EE-D142-B622-CD182DA852BC}" type="slidenum">
              <a:rPr lang="en-US"/>
              <a:pPr/>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http://gmunu.mit.edu/sounds/comparable_sounds/comparable_sounds.html</a:t>
            </a:r>
          </a:p>
          <a:p>
            <a:r>
              <a:rPr lang="en-US"/>
              <a:t>http://www.ligo.org/science/GW-Inspiral.php</a:t>
            </a:r>
          </a:p>
          <a:p>
            <a:endParaRPr lang="en-US"/>
          </a:p>
        </p:txBody>
      </p:sp>
      <p:sp>
        <p:nvSpPr>
          <p:cNvPr id="4" name="Slide Number Placeholder 3"/>
          <p:cNvSpPr>
            <a:spLocks noGrp="1"/>
          </p:cNvSpPr>
          <p:nvPr>
            <p:ph type="sldNum" sz="quarter" idx="10"/>
          </p:nvPr>
        </p:nvSpPr>
        <p:spPr/>
        <p:txBody>
          <a:bodyPr/>
          <a:lstStyle/>
          <a:p>
            <a:fld id="{8B6E2EE0-26EE-D142-B622-CD182DA852BC}" type="slidenum">
              <a:rPr lang="en-US"/>
              <a:pPr/>
              <a:t>38</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99362351"/>
      </p:ext>
    </p:extLst>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solidFill>
                  <a:schemeClr val="bg1">
                    <a:lumMod val="50000"/>
                  </a:schemeClr>
                </a:solidFill>
              </a:rPr>
              <a:t>Abbot, </a:t>
            </a:r>
            <a:r>
              <a:rPr lang="en-US" sz="1200" i="1">
                <a:solidFill>
                  <a:schemeClr val="bg1">
                    <a:lumMod val="50000"/>
                  </a:schemeClr>
                </a:solidFill>
              </a:rPr>
              <a:t>et. al.,</a:t>
            </a:r>
            <a:r>
              <a:rPr lang="en-US" sz="1200">
                <a:solidFill>
                  <a:schemeClr val="bg1">
                    <a:lumMod val="50000"/>
                  </a:schemeClr>
                </a:solidFill>
              </a:rPr>
              <a:t> Phys. Rev. Letters </a:t>
            </a:r>
            <a:r>
              <a:rPr lang="en-US" sz="1200" b="1">
                <a:solidFill>
                  <a:schemeClr val="bg1">
                    <a:lumMod val="50000"/>
                  </a:schemeClr>
                </a:solidFill>
              </a:rPr>
              <a:t>116</a:t>
            </a:r>
            <a:r>
              <a:rPr lang="en-US" sz="1200">
                <a:solidFill>
                  <a:schemeClr val="bg1">
                    <a:lumMod val="50000"/>
                  </a:schemeClr>
                </a:solidFill>
              </a:rPr>
              <a:t>, 061102 (2016) – Figure 3</a:t>
            </a:r>
          </a:p>
          <a:p>
            <a:endParaRPr lang="en-US"/>
          </a:p>
        </p:txBody>
      </p:sp>
      <p:sp>
        <p:nvSpPr>
          <p:cNvPr id="4" name="Slide Number Placeholder 3"/>
          <p:cNvSpPr>
            <a:spLocks noGrp="1"/>
          </p:cNvSpPr>
          <p:nvPr>
            <p:ph type="sldNum" sz="quarter" idx="10"/>
          </p:nvPr>
        </p:nvSpPr>
        <p:spPr/>
        <p:txBody>
          <a:bodyPr/>
          <a:lstStyle/>
          <a:p>
            <a:fld id="{8B6E2EE0-26EE-D142-B622-CD182DA852BC}" type="slidenum">
              <a:rPr lang="en-US"/>
              <a:pPr/>
              <a:t>40</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smtClean="0">
                <a:latin typeface="Times New Roman"/>
                <a:cs typeface="Times New Roman"/>
              </a:rPr>
              <a:t>Physical Review Letters </a:t>
            </a:r>
            <a:r>
              <a:rPr lang="en-US" sz="1000" b="1" smtClean="0">
                <a:latin typeface="Times New Roman"/>
                <a:cs typeface="Times New Roman"/>
              </a:rPr>
              <a:t>116</a:t>
            </a:r>
            <a:r>
              <a:rPr lang="en-US" sz="1000" smtClean="0">
                <a:latin typeface="Times New Roman"/>
                <a:cs typeface="Times New Roman"/>
              </a:rPr>
              <a:t>, 061102 (2016)  - Figure 1</a:t>
            </a:r>
            <a:endParaRPr lang="en-US" sz="1000"/>
          </a:p>
        </p:txBody>
      </p:sp>
      <p:sp>
        <p:nvSpPr>
          <p:cNvPr id="4" name="Slide Number Placeholder 3"/>
          <p:cNvSpPr>
            <a:spLocks noGrp="1"/>
          </p:cNvSpPr>
          <p:nvPr>
            <p:ph type="sldNum" sz="quarter" idx="10"/>
          </p:nvPr>
        </p:nvSpPr>
        <p:spPr/>
        <p:txBody>
          <a:bodyPr/>
          <a:lstStyle/>
          <a:p>
            <a:fld id="{8B6E2EE0-26EE-D142-B622-CD182DA852BC}" type="slidenum">
              <a:rPr lang="en-US"/>
              <a:pPr/>
              <a:t>42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881FFA7E-6A70-4BC2-A1CA-52E39EA24F35}" type="slidenum">
              <a:rPr lang="en-GB"/>
              <a:pPr/>
              <a:t>4</a:t>
            </a:fld>
            <a:endParaRPr lang="en-GB"/>
          </a:p>
        </p:txBody>
      </p:sp>
      <p:sp>
        <p:nvSpPr>
          <p:cNvPr id="3891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none" anchor="ctr"/>
          <a:lstStyle/>
          <a:p>
            <a:endParaRPr lang="en-US"/>
          </a:p>
        </p:txBody>
      </p:sp>
      <p:sp>
        <p:nvSpPr>
          <p:cNvPr id="38914" name="Rectangle 2"/>
          <p:cNvSpPr txBox="1">
            <a:spLocks noGrp="1" noChangeArrowheads="1"/>
          </p:cNvSpPr>
          <p:nvPr>
            <p:ph type="body"/>
          </p:nvPr>
        </p:nvSpPr>
        <p:spPr bwMode="auto">
          <a:xfrm>
            <a:off x="914400" y="4343400"/>
            <a:ext cx="5026025" cy="4114800"/>
          </a:xfrm>
          <a:prstGeom prst="rect">
            <a:avLst/>
          </a:prstGeo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44352431"/>
      </p:ext>
    </p:extLst>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http://www.astronomy.com/news/2016/02/ligo-india-gets-the-green-light</a:t>
            </a:r>
          </a:p>
        </p:txBody>
      </p:sp>
      <p:sp>
        <p:nvSpPr>
          <p:cNvPr id="4" name="Slide Number Placeholder 3"/>
          <p:cNvSpPr>
            <a:spLocks noGrp="1"/>
          </p:cNvSpPr>
          <p:nvPr>
            <p:ph type="sldNum" sz="quarter" idx="10"/>
          </p:nvPr>
        </p:nvSpPr>
        <p:spPr/>
        <p:txBody>
          <a:bodyPr/>
          <a:lstStyle/>
          <a:p>
            <a:fld id="{8B6E2EE0-26EE-D142-B622-CD182DA852BC}" type="slidenum">
              <a:rPr lang="en-US"/>
              <a:pPr/>
              <a:t>46</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https://www.elisascience.org/</a:t>
            </a:r>
          </a:p>
        </p:txBody>
      </p:sp>
      <p:sp>
        <p:nvSpPr>
          <p:cNvPr id="4" name="Slide Number Placeholder 3"/>
          <p:cNvSpPr>
            <a:spLocks noGrp="1"/>
          </p:cNvSpPr>
          <p:nvPr>
            <p:ph type="sldNum" sz="quarter" idx="10"/>
          </p:nvPr>
        </p:nvSpPr>
        <p:spPr/>
        <p:txBody>
          <a:bodyPr/>
          <a:lstStyle/>
          <a:p>
            <a:fld id="{8B6E2EE0-26EE-D142-B622-CD182DA852BC}" type="slidenum">
              <a:rPr lang="en-US"/>
              <a:pPr/>
              <a:t>47</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https://www.elisascience.org/articles/elisa-mission/mission-concept</a:t>
            </a:r>
          </a:p>
          <a:p>
            <a:r>
              <a:rPr lang="en-US"/>
              <a:t>https://www.elisascience.org/</a:t>
            </a:r>
          </a:p>
        </p:txBody>
      </p:sp>
      <p:sp>
        <p:nvSpPr>
          <p:cNvPr id="4" name="Slide Number Placeholder 3"/>
          <p:cNvSpPr>
            <a:spLocks noGrp="1"/>
          </p:cNvSpPr>
          <p:nvPr>
            <p:ph type="sldNum" sz="quarter" idx="10"/>
          </p:nvPr>
        </p:nvSpPr>
        <p:spPr/>
        <p:txBody>
          <a:bodyPr/>
          <a:lstStyle/>
          <a:p>
            <a:fld id="{8B6E2EE0-26EE-D142-B622-CD182DA852BC}" type="slidenum">
              <a:rPr lang="en-US"/>
              <a:pPr/>
              <a:t>48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A446E81E-15DC-48FB-B9AD-9EA5B63F7BF8}" type="slidenum">
              <a:rPr lang="en-GB"/>
              <a:pPr/>
              <a:t>5</a:t>
            </a:fld>
            <a:endParaRPr lang="en-GB"/>
          </a:p>
        </p:txBody>
      </p:sp>
      <p:sp>
        <p:nvSpPr>
          <p:cNvPr id="40961"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none" anchor="ctr"/>
          <a:lstStyle/>
          <a:p>
            <a:endParaRPr lang="en-US"/>
          </a:p>
        </p:txBody>
      </p:sp>
      <p:sp>
        <p:nvSpPr>
          <p:cNvPr id="40962" name="Rectangle 2"/>
          <p:cNvSpPr txBox="1">
            <a:spLocks noGrp="1" noChangeArrowheads="1"/>
          </p:cNvSpPr>
          <p:nvPr>
            <p:ph type="body"/>
          </p:nvPr>
        </p:nvSpPr>
        <p:spPr bwMode="auto">
          <a:xfrm>
            <a:off x="914400" y="4343400"/>
            <a:ext cx="5026025" cy="4114800"/>
          </a:xfrm>
          <a:prstGeom prst="rect">
            <a:avLst/>
          </a:prstGeo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91964857"/>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A446E81E-15DC-48FB-B9AD-9EA5B63F7BF8}" type="slidenum">
              <a:rPr lang="en-GB"/>
              <a:pPr/>
              <a:t>6</a:t>
            </a:fld>
            <a:endParaRPr lang="en-GB"/>
          </a:p>
        </p:txBody>
      </p:sp>
      <p:sp>
        <p:nvSpPr>
          <p:cNvPr id="40961"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none" anchor="ctr"/>
          <a:lstStyle/>
          <a:p>
            <a:endParaRPr lang="en-US"/>
          </a:p>
        </p:txBody>
      </p:sp>
      <p:sp>
        <p:nvSpPr>
          <p:cNvPr id="40962" name="Rectangle 2"/>
          <p:cNvSpPr txBox="1">
            <a:spLocks noGrp="1" noChangeArrowheads="1"/>
          </p:cNvSpPr>
          <p:nvPr>
            <p:ph type="body"/>
          </p:nvPr>
        </p:nvSpPr>
        <p:spPr bwMode="auto">
          <a:xfrm>
            <a:off x="914400" y="4343400"/>
            <a:ext cx="5026025" cy="4114800"/>
          </a:xfrm>
          <a:prstGeom prst="rect">
            <a:avLst/>
          </a:prstGeo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91964857"/>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148939A5-AF84-4DCF-9320-95A9330B284D}" type="slidenum">
              <a:rPr lang="en-GB"/>
              <a:pPr/>
              <a:t>7</a:t>
            </a:fld>
            <a:endParaRPr lang="en-GB"/>
          </a:p>
        </p:txBody>
      </p:sp>
      <p:sp>
        <p:nvSpPr>
          <p:cNvPr id="4198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none" anchor="ctr"/>
          <a:lstStyle/>
          <a:p>
            <a:endParaRPr lang="en-US"/>
          </a:p>
        </p:txBody>
      </p:sp>
      <p:sp>
        <p:nvSpPr>
          <p:cNvPr id="41986" name="Rectangle 2"/>
          <p:cNvSpPr txBox="1">
            <a:spLocks noGrp="1" noChangeArrowheads="1"/>
          </p:cNvSpPr>
          <p:nvPr>
            <p:ph type="body"/>
          </p:nvPr>
        </p:nvSpPr>
        <p:spPr bwMode="auto">
          <a:xfrm>
            <a:off x="914400" y="4343400"/>
            <a:ext cx="5026025" cy="4114800"/>
          </a:xfrm>
          <a:prstGeom prst="rect">
            <a:avLst/>
          </a:prstGeo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17782255"/>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F9AA30D2-C850-4B8B-9CA3-AD65EF5DB7AF}" type="slidenum">
              <a:rPr lang="en-GB"/>
              <a:pPr/>
              <a:t>8</a:t>
            </a:fld>
            <a:endParaRPr lang="en-GB"/>
          </a:p>
        </p:txBody>
      </p:sp>
      <p:sp>
        <p:nvSpPr>
          <p:cNvPr id="4300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none" anchor="ctr"/>
          <a:lstStyle/>
          <a:p>
            <a:endParaRPr lang="en-US"/>
          </a:p>
        </p:txBody>
      </p:sp>
      <p:sp>
        <p:nvSpPr>
          <p:cNvPr id="43010" name="Rectangle 2"/>
          <p:cNvSpPr txBox="1">
            <a:spLocks noGrp="1" noChangeArrowheads="1"/>
          </p:cNvSpPr>
          <p:nvPr>
            <p:ph type="body"/>
          </p:nvPr>
        </p:nvSpPr>
        <p:spPr bwMode="auto">
          <a:xfrm>
            <a:off x="914400" y="4343400"/>
            <a:ext cx="5026025" cy="4114800"/>
          </a:xfrm>
          <a:prstGeom prst="rect">
            <a:avLst/>
          </a:prstGeo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none" anchor="ctr"/>
          <a:lstStyle/>
          <a:p>
            <a:r>
              <a:rPr lang="en-US" dirty="0" smtClean="0"/>
              <a:t>Distance to Andromeda galaxy is about 778 </a:t>
            </a:r>
            <a:r>
              <a:rPr lang="en-US" dirty="0" err="1" smtClean="0"/>
              <a:t>kpc</a:t>
            </a:r>
            <a:r>
              <a:rPr lang="en-US" dirty="0" smtClean="0"/>
              <a:t>, so 15Mpc is “way out”.</a:t>
            </a:r>
          </a:p>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25261749"/>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923E28D-DBC7-4FC9-8774-746F3A4031A4}" type="slidenum">
              <a:rPr lang="en-GB"/>
              <a:pPr/>
              <a:t>9</a:t>
            </a:fld>
            <a:endParaRPr lang="en-GB"/>
          </a:p>
        </p:txBody>
      </p:sp>
      <p:sp>
        <p:nvSpPr>
          <p:cNvPr id="4403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none" anchor="ctr"/>
          <a:lstStyle/>
          <a:p>
            <a:endParaRPr lang="en-US"/>
          </a:p>
        </p:txBody>
      </p:sp>
      <p:sp>
        <p:nvSpPr>
          <p:cNvPr id="44034" name="Rectangle 2"/>
          <p:cNvSpPr txBox="1">
            <a:spLocks noGrp="1" noChangeArrowheads="1"/>
          </p:cNvSpPr>
          <p:nvPr>
            <p:ph type="body"/>
          </p:nvPr>
        </p:nvSpPr>
        <p:spPr bwMode="auto">
          <a:xfrm>
            <a:off x="914400" y="4343400"/>
            <a:ext cx="5026025" cy="4114800"/>
          </a:xfrm>
          <a:prstGeom prst="rect">
            <a:avLst/>
          </a:prstGeo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80940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5A90D4-17AB-A345-B02C-06F2BEA5E658}" type="datetimeFigureOut">
              <a:rPr lang="en-US"/>
              <a:pPr/>
              <a:t>5/28/16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193BBB-1AB2-3B4B-8045-020D3EFD1D1D}" type="slidenum">
              <a: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5A90D4-17AB-A345-B02C-06F2BEA5E658}" type="datetimeFigureOut">
              <a:rPr lang="en-US"/>
              <a:pPr/>
              <a:t>5/28/16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193BBB-1AB2-3B4B-8045-020D3EFD1D1D}" type="slidenum">
              <a: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5A90D4-17AB-A345-B02C-06F2BEA5E658}" type="datetimeFigureOut">
              <a:rPr lang="en-US"/>
              <a:pPr/>
              <a:t>5/28/16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193BBB-1AB2-3B4B-8045-020D3EFD1D1D}" type="slidenum">
              <a: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143000" y="17463"/>
            <a:ext cx="6856413" cy="841375"/>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2374900" y="6392863"/>
            <a:ext cx="4389438" cy="444500"/>
          </a:xfrm>
        </p:spPr>
        <p:txBody>
          <a:bodyPr/>
          <a:lstStyle>
            <a:lvl1pPr>
              <a:defRPr/>
            </a:lvl1pPr>
          </a:lstStyle>
          <a:p>
            <a:r>
              <a:rPr lang="en-US" smtClean="0"/>
              <a:t>Mid-Hudson Astronomy Association, New Paltz New York,  20 January 2009 </a:t>
            </a:r>
            <a:endParaRPr lang="en-GB"/>
          </a:p>
        </p:txBody>
      </p:sp>
      <p:sp>
        <p:nvSpPr>
          <p:cNvPr id="4" name="Slide Number Placeholder 3"/>
          <p:cNvSpPr>
            <a:spLocks noGrp="1"/>
          </p:cNvSpPr>
          <p:nvPr>
            <p:ph type="sldNum" idx="11"/>
          </p:nvPr>
        </p:nvSpPr>
        <p:spPr>
          <a:xfrm>
            <a:off x="8686800" y="6400800"/>
            <a:ext cx="452438" cy="455613"/>
          </a:xfrm>
        </p:spPr>
        <p:txBody>
          <a:bodyPr/>
          <a:lstStyle>
            <a:lvl1pPr>
              <a:defRPr/>
            </a:lvl1pPr>
          </a:lstStyle>
          <a:p>
            <a:fld id="{956C14C4-6DEC-41BF-8805-97F6C84B74B7}" type="slidenum">
              <a:rPr lang="en-GB"/>
              <a:pPr/>
              <a:t>‹#›</a:t>
            </a:fld>
            <a:endParaRPr lang="en-GB"/>
          </a:p>
        </p:txBody>
      </p:sp>
      <p:sp>
        <p:nvSpPr>
          <p:cNvPr id="5" name="Footer Placeholder 4"/>
          <p:cNvSpPr>
            <a:spLocks noGrp="1"/>
          </p:cNvSpPr>
          <p:nvPr>
            <p:ph type="ftr" idx="12"/>
          </p:nvPr>
        </p:nvSpPr>
        <p:spPr>
          <a:xfrm>
            <a:off x="760413" y="6292850"/>
            <a:ext cx="2895600" cy="565150"/>
          </a:xfrm>
        </p:spPr>
        <p:txBody>
          <a:bodyPr/>
          <a:lstStyle>
            <a:lvl1pPr>
              <a:defRPr/>
            </a:lvl1pPr>
          </a:lstStyle>
          <a:p>
            <a:endParaRPr lang="en-GB"/>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14700018"/>
      </p:ext>
    </p:extLst>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17463"/>
            <a:ext cx="6856413" cy="8413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49250" y="1084263"/>
            <a:ext cx="4149725" cy="5314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51375" y="1084263"/>
            <a:ext cx="4151313" cy="5314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a:xfrm>
            <a:off x="2374900" y="6392863"/>
            <a:ext cx="4389438" cy="444500"/>
          </a:xfrm>
        </p:spPr>
        <p:txBody>
          <a:bodyPr/>
          <a:lstStyle>
            <a:lvl1pPr>
              <a:defRPr/>
            </a:lvl1pPr>
          </a:lstStyle>
          <a:p>
            <a:r>
              <a:rPr lang="en-US" smtClean="0"/>
              <a:t>Mid-Hudson Astronomy Association, New Paltz New York,  20 January 2009 </a:t>
            </a:r>
            <a:endParaRPr lang="en-GB"/>
          </a:p>
        </p:txBody>
      </p:sp>
      <p:sp>
        <p:nvSpPr>
          <p:cNvPr id="6" name="Slide Number Placeholder 5"/>
          <p:cNvSpPr>
            <a:spLocks noGrp="1"/>
          </p:cNvSpPr>
          <p:nvPr>
            <p:ph type="sldNum" idx="11"/>
          </p:nvPr>
        </p:nvSpPr>
        <p:spPr>
          <a:xfrm>
            <a:off x="8686800" y="6400800"/>
            <a:ext cx="452438" cy="455613"/>
          </a:xfrm>
        </p:spPr>
        <p:txBody>
          <a:bodyPr/>
          <a:lstStyle>
            <a:lvl1pPr>
              <a:defRPr/>
            </a:lvl1pPr>
          </a:lstStyle>
          <a:p>
            <a:fld id="{BDF3B7C3-DC5D-413B-AE18-D5663E425A7B}" type="slidenum">
              <a:rPr lang="en-GB"/>
              <a:pPr/>
              <a:t>‹#›</a:t>
            </a:fld>
            <a:endParaRPr lang="en-GB"/>
          </a:p>
        </p:txBody>
      </p:sp>
      <p:sp>
        <p:nvSpPr>
          <p:cNvPr id="7" name="Footer Placeholder 6"/>
          <p:cNvSpPr>
            <a:spLocks noGrp="1"/>
          </p:cNvSpPr>
          <p:nvPr>
            <p:ph type="ftr" idx="12"/>
          </p:nvPr>
        </p:nvSpPr>
        <p:spPr>
          <a:xfrm>
            <a:off x="760413" y="6292850"/>
            <a:ext cx="2895600" cy="565150"/>
          </a:xfrm>
        </p:spPr>
        <p:txBody>
          <a:bodyPr/>
          <a:lstStyle>
            <a:lvl1pPr>
              <a:defRPr/>
            </a:lvl1pPr>
          </a:lstStyle>
          <a:p>
            <a:endParaRPr lang="en-GB"/>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08445461"/>
      </p:ext>
    </p:extLst>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43000" y="17463"/>
            <a:ext cx="6856413" cy="8413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49250" y="1084263"/>
            <a:ext cx="4149725" cy="5314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51375" y="1084263"/>
            <a:ext cx="4151313" cy="5314950"/>
          </a:xfrm>
        </p:spPr>
        <p:txBody>
          <a:bodyPr/>
          <a:lstStyle/>
          <a:p>
            <a:endParaRPr lang="en-US"/>
          </a:p>
        </p:txBody>
      </p:sp>
      <p:sp>
        <p:nvSpPr>
          <p:cNvPr id="5" name="Date Placeholder 4"/>
          <p:cNvSpPr>
            <a:spLocks noGrp="1"/>
          </p:cNvSpPr>
          <p:nvPr>
            <p:ph type="dt" idx="10"/>
          </p:nvPr>
        </p:nvSpPr>
        <p:spPr>
          <a:xfrm>
            <a:off x="2374900" y="6392863"/>
            <a:ext cx="4389438" cy="444500"/>
          </a:xfrm>
        </p:spPr>
        <p:txBody>
          <a:bodyPr/>
          <a:lstStyle>
            <a:lvl1pPr>
              <a:defRPr/>
            </a:lvl1pPr>
          </a:lstStyle>
          <a:p>
            <a:r>
              <a:rPr lang="en-US" smtClean="0"/>
              <a:t>Mid-Hudson Astronomy Association, New Paltz New York,  20 January 2009 </a:t>
            </a:r>
            <a:endParaRPr lang="en-GB"/>
          </a:p>
        </p:txBody>
      </p:sp>
      <p:sp>
        <p:nvSpPr>
          <p:cNvPr id="6" name="Slide Number Placeholder 5"/>
          <p:cNvSpPr>
            <a:spLocks noGrp="1"/>
          </p:cNvSpPr>
          <p:nvPr>
            <p:ph type="sldNum" idx="11"/>
          </p:nvPr>
        </p:nvSpPr>
        <p:spPr>
          <a:xfrm>
            <a:off x="8686800" y="6400800"/>
            <a:ext cx="452438" cy="455613"/>
          </a:xfrm>
        </p:spPr>
        <p:txBody>
          <a:bodyPr/>
          <a:lstStyle>
            <a:lvl1pPr>
              <a:defRPr/>
            </a:lvl1pPr>
          </a:lstStyle>
          <a:p>
            <a:fld id="{39A2E24F-023F-4EB2-BD81-85E1A0FC438E}" type="slidenum">
              <a:rPr lang="en-GB"/>
              <a:pPr/>
              <a:t>‹#›</a:t>
            </a:fld>
            <a:endParaRPr lang="en-GB"/>
          </a:p>
        </p:txBody>
      </p:sp>
      <p:sp>
        <p:nvSpPr>
          <p:cNvPr id="7" name="Footer Placeholder 6"/>
          <p:cNvSpPr>
            <a:spLocks noGrp="1"/>
          </p:cNvSpPr>
          <p:nvPr>
            <p:ph type="ftr" idx="12"/>
          </p:nvPr>
        </p:nvSpPr>
        <p:spPr>
          <a:xfrm>
            <a:off x="760413" y="6292850"/>
            <a:ext cx="2895600" cy="565150"/>
          </a:xfrm>
        </p:spPr>
        <p:txBody>
          <a:bodyPr/>
          <a:lstStyle>
            <a:lvl1pPr>
              <a:defRPr/>
            </a:lvl1pPr>
          </a:lstStyle>
          <a:p>
            <a:endParaRPr lang="en-GB"/>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59485636"/>
      </p:ext>
    </p:extLst>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5A90D4-17AB-A345-B02C-06F2BEA5E658}" type="datetimeFigureOut">
              <a:rPr lang="en-US">
                <a:solidFill>
                  <a:prstClr val="black">
                    <a:tint val="75000"/>
                  </a:prstClr>
                </a:solidFill>
              </a:rPr>
              <a:pPr/>
              <a:t>5/28/16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8193BBB-1AB2-3B4B-8045-020D3EFD1D1D}" type="slidenum">
              <a:rPr>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5A90D4-17AB-A345-B02C-06F2BEA5E658}" type="datetimeFigureOut">
              <a:rPr lang="en-US">
                <a:solidFill>
                  <a:prstClr val="black">
                    <a:tint val="75000"/>
                  </a:prstClr>
                </a:solidFill>
              </a:rPr>
              <a:pPr/>
              <a:t>5/28/16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8193BBB-1AB2-3B4B-8045-020D3EFD1D1D}" type="slidenum">
              <a:rPr>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4000">
                <a:latin typeface="+mj-lt"/>
              </a:defRPr>
            </a:lvl1pPr>
          </a:lstStyle>
          <a:p>
            <a:r>
              <a:rPr lang="en-US"/>
              <a:t>Click to edit Master title style</a:t>
            </a:r>
          </a:p>
        </p:txBody>
      </p:sp>
      <p:sp>
        <p:nvSpPr>
          <p:cNvPr id="3" name="Content Placeholder 2"/>
          <p:cNvSpPr>
            <a:spLocks noGrp="1"/>
          </p:cNvSpPr>
          <p:nvPr>
            <p:ph idx="1"/>
          </p:nvPr>
        </p:nvSpPr>
        <p:spPr/>
        <p:txBody>
          <a:bodyPr>
            <a:normAutofit/>
          </a:bodyPr>
          <a:lstStyle>
            <a:lvl1pPr>
              <a:buNone/>
              <a:defRPr sz="2400">
                <a:latin typeface="+mn-lt"/>
              </a:defRPr>
            </a:lvl1pPr>
          </a:lstStyle>
          <a:p>
            <a:pPr lvl="0"/>
            <a:endParaRPr lang="en-US"/>
          </a:p>
        </p:txBody>
      </p:sp>
      <p:sp>
        <p:nvSpPr>
          <p:cNvPr id="4" name="Date Placeholder 3"/>
          <p:cNvSpPr>
            <a:spLocks noGrp="1"/>
          </p:cNvSpPr>
          <p:nvPr>
            <p:ph type="dt" sz="half" idx="10"/>
          </p:nvPr>
        </p:nvSpPr>
        <p:spPr/>
        <p:txBody>
          <a:bodyPr/>
          <a:lstStyle/>
          <a:p>
            <a:fld id="{AC5A90D4-17AB-A345-B02C-06F2BEA5E658}" type="datetimeFigureOut">
              <a:rPr lang="en-US"/>
              <a:pPr/>
              <a:t>5/28/16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193BBB-1AB2-3B4B-8045-020D3EFD1D1D}" type="slidenum">
              <a: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4000">
                <a:latin typeface="+mj-lt"/>
              </a:defRPr>
            </a:lvl1pPr>
          </a:lstStyle>
          <a:p>
            <a:r>
              <a:rPr lang="en-US"/>
              <a:t>Click to edit Master title style</a:t>
            </a:r>
          </a:p>
        </p:txBody>
      </p:sp>
      <p:sp>
        <p:nvSpPr>
          <p:cNvPr id="3" name="Content Placeholder 2"/>
          <p:cNvSpPr>
            <a:spLocks noGrp="1"/>
          </p:cNvSpPr>
          <p:nvPr>
            <p:ph idx="1"/>
          </p:nvPr>
        </p:nvSpPr>
        <p:spPr/>
        <p:txBody>
          <a:bodyPr>
            <a:normAutofit/>
          </a:bodyPr>
          <a:lstStyle>
            <a:lvl1pPr>
              <a:buNone/>
              <a:defRPr sz="2400">
                <a:latin typeface="+mn-lt"/>
              </a:defRPr>
            </a:lvl1pPr>
          </a:lstStyle>
          <a:p>
            <a:pPr lvl="0"/>
            <a:endParaRPr lang="en-US"/>
          </a:p>
        </p:txBody>
      </p:sp>
      <p:sp>
        <p:nvSpPr>
          <p:cNvPr id="4" name="Date Placeholder 3"/>
          <p:cNvSpPr>
            <a:spLocks noGrp="1"/>
          </p:cNvSpPr>
          <p:nvPr>
            <p:ph type="dt" sz="half" idx="10"/>
          </p:nvPr>
        </p:nvSpPr>
        <p:spPr/>
        <p:txBody>
          <a:bodyPr/>
          <a:lstStyle/>
          <a:p>
            <a:fld id="{AC5A90D4-17AB-A345-B02C-06F2BEA5E658}" type="datetimeFigureOut">
              <a:rPr lang="en-US"/>
              <a:pPr/>
              <a:t>5/28/16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193BBB-1AB2-3B4B-8045-020D3EFD1D1D}" type="slidenum">
              <a: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5A90D4-17AB-A345-B02C-06F2BEA5E658}" type="datetimeFigureOut">
              <a:rPr lang="en-US"/>
              <a:pPr/>
              <a:t>5/28/16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193BBB-1AB2-3B4B-8045-020D3EFD1D1D}" type="slidenum">
              <a: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5A90D4-17AB-A345-B02C-06F2BEA5E658}" type="datetimeFigureOut">
              <a:rPr lang="en-US"/>
              <a:pPr/>
              <a:t>5/28/16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193BBB-1AB2-3B4B-8045-020D3EFD1D1D}" type="slidenum">
              <a: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5A90D4-17AB-A345-B02C-06F2BEA5E658}" type="datetimeFigureOut">
              <a:rPr lang="en-US"/>
              <a:pPr/>
              <a:t>5/28/16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193BBB-1AB2-3B4B-8045-020D3EFD1D1D}" type="slidenum">
              <a: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5A90D4-17AB-A345-B02C-06F2BEA5E658}" type="datetimeFigureOut">
              <a:rPr lang="en-US"/>
              <a:pPr/>
              <a:t>5/28/16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193BBB-1AB2-3B4B-8045-020D3EFD1D1D}" type="slidenum">
              <a: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5A90D4-17AB-A345-B02C-06F2BEA5E658}" type="datetimeFigureOut">
              <a:rPr lang="en-US"/>
              <a:pPr/>
              <a:t>5/28/16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193BBB-1AB2-3B4B-8045-020D3EFD1D1D}" type="slidenum">
              <a: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5A90D4-17AB-A345-B02C-06F2BEA5E658}" type="datetimeFigureOut">
              <a:rPr lang="en-US"/>
              <a:pPr/>
              <a:t>5/28/16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193BBB-1AB2-3B4B-8045-020D3EFD1D1D}" type="slidenum">
              <a: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5A90D4-17AB-A345-B02C-06F2BEA5E658}" type="datetimeFigureOut">
              <a:rPr lang="en-US"/>
              <a:pPr/>
              <a:t>5/28/16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193BBB-1AB2-3B4B-8045-020D3EFD1D1D}" type="slidenum">
              <a: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53449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943993"/>
            <a:ext cx="8229600" cy="54123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5A90D4-17AB-A345-B02C-06F2BEA5E658}" type="datetimeFigureOut">
              <a:rPr lang="en-US"/>
              <a:pPr/>
              <a:t>5/28/16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193BBB-1AB2-3B4B-8045-020D3EFD1D1D}" type="slidenum">
              <a: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57200" rtl="0" eaLnBrk="1" latinLnBrk="0" hangingPunct="1">
        <a:spcBef>
          <a:spcPct val="0"/>
        </a:spcBef>
        <a:buNone/>
        <a:defRPr sz="3600" kern="1200">
          <a:solidFill>
            <a:schemeClr val="tx1"/>
          </a:solidFill>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Chalkboard"/>
        </a:defRPr>
      </a:lvl1pPr>
      <a:lvl2pPr marL="742950" indent="-285750" algn="l" defTabSz="457200" rtl="0" eaLnBrk="1" latinLnBrk="0" hangingPunct="1">
        <a:spcBef>
          <a:spcPct val="20000"/>
        </a:spcBef>
        <a:buFont typeface="Courier New"/>
        <a:buChar char="o"/>
        <a:defRPr sz="2800" kern="1200">
          <a:solidFill>
            <a:schemeClr val="tx1"/>
          </a:solidFill>
          <a:latin typeface="+mn-lt"/>
          <a:ea typeface="+mn-ea"/>
          <a:cs typeface="Chalkboard"/>
        </a:defRPr>
      </a:lvl2pPr>
      <a:lvl3pPr marL="1143000" indent="-228600" algn="l" defTabSz="457200" rtl="0" eaLnBrk="1" latinLnBrk="0" hangingPunct="1">
        <a:spcBef>
          <a:spcPct val="20000"/>
        </a:spcBef>
        <a:buFont typeface="Wingdings" charset="2"/>
        <a:buChar char="§"/>
        <a:defRPr sz="2400" kern="1200">
          <a:solidFill>
            <a:schemeClr val="tx1"/>
          </a:solidFill>
          <a:latin typeface="+mn-lt"/>
          <a:ea typeface="+mn-ea"/>
          <a:cs typeface="Chalkboard"/>
        </a:defRPr>
      </a:lvl3pPr>
      <a:lvl4pPr marL="1600200" indent="-228600" algn="l" defTabSz="457200" rtl="0" eaLnBrk="1" latinLnBrk="0" hangingPunct="1">
        <a:spcBef>
          <a:spcPct val="20000"/>
        </a:spcBef>
        <a:buFont typeface="Wingdings" charset="2"/>
        <a:buChar char="ü"/>
        <a:defRPr sz="2400" kern="1200">
          <a:solidFill>
            <a:schemeClr val="tx1"/>
          </a:solidFill>
          <a:latin typeface="+mn-lt"/>
          <a:ea typeface="+mn-ea"/>
          <a:cs typeface="Chalkboard"/>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Chalkboar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53449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943993"/>
            <a:ext cx="8229600" cy="54123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5A90D4-17AB-A345-B02C-06F2BEA5E658}" type="datetimeFigureOut">
              <a:rPr lang="en-US">
                <a:solidFill>
                  <a:prstClr val="black">
                    <a:tint val="75000"/>
                  </a:prstClr>
                </a:solidFill>
              </a:rPr>
              <a:pPr/>
              <a:t>5/28/16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193BBB-1AB2-3B4B-8045-020D3EFD1D1D}" type="slidenum">
              <a:rPr>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4" r:id="rId1"/>
  </p:sldLayoutIdLst>
  <p:txStyles>
    <p:titleStyle>
      <a:lvl1pPr algn="ctr" defTabSz="457200" rtl="0" eaLnBrk="1" latinLnBrk="0" hangingPunct="1">
        <a:spcBef>
          <a:spcPct val="0"/>
        </a:spcBef>
        <a:buNone/>
        <a:defRPr sz="3600" kern="1200">
          <a:solidFill>
            <a:schemeClr val="tx1"/>
          </a:solidFill>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Chalkboard"/>
        </a:defRPr>
      </a:lvl1pPr>
      <a:lvl2pPr marL="742950" indent="-285750" algn="l" defTabSz="457200" rtl="0" eaLnBrk="1" latinLnBrk="0" hangingPunct="1">
        <a:spcBef>
          <a:spcPct val="20000"/>
        </a:spcBef>
        <a:buFont typeface="Courier New"/>
        <a:buChar char="o"/>
        <a:defRPr sz="2800" kern="1200">
          <a:solidFill>
            <a:schemeClr val="tx1"/>
          </a:solidFill>
          <a:latin typeface="+mn-lt"/>
          <a:ea typeface="+mn-ea"/>
          <a:cs typeface="Chalkboard"/>
        </a:defRPr>
      </a:lvl2pPr>
      <a:lvl3pPr marL="1143000" indent="-228600" algn="l" defTabSz="457200" rtl="0" eaLnBrk="1" latinLnBrk="0" hangingPunct="1">
        <a:spcBef>
          <a:spcPct val="20000"/>
        </a:spcBef>
        <a:buFont typeface="Wingdings" charset="2"/>
        <a:buChar char="§"/>
        <a:defRPr sz="2400" kern="1200">
          <a:solidFill>
            <a:schemeClr val="tx1"/>
          </a:solidFill>
          <a:latin typeface="+mn-lt"/>
          <a:ea typeface="+mn-ea"/>
          <a:cs typeface="Chalkboard"/>
        </a:defRPr>
      </a:lvl3pPr>
      <a:lvl4pPr marL="1600200" indent="-228600" algn="l" defTabSz="457200" rtl="0" eaLnBrk="1" latinLnBrk="0" hangingPunct="1">
        <a:spcBef>
          <a:spcPct val="20000"/>
        </a:spcBef>
        <a:buFont typeface="Wingdings" charset="2"/>
        <a:buChar char="ü"/>
        <a:defRPr sz="2400" kern="1200">
          <a:solidFill>
            <a:schemeClr val="tx1"/>
          </a:solidFill>
          <a:latin typeface="+mn-lt"/>
          <a:ea typeface="+mn-ea"/>
          <a:cs typeface="Chalkboard"/>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Chalkboar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53449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943993"/>
            <a:ext cx="8229600" cy="54123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lnSpc>
                <a:spcPct val="155000"/>
              </a:lnSpc>
              <a:spcBef>
                <a:spcPct val="0"/>
              </a:spcBef>
              <a:spcAft>
                <a:spcPct val="0"/>
              </a:spcAft>
              <a:buClr>
                <a:srgbClr val="114FFB"/>
              </a:buClr>
              <a:buSzPct val="100000"/>
              <a:buFont typeface="Times New Roman" charset="0"/>
              <a:buNone/>
            </a:pPr>
            <a:r>
              <a:rPr lang="en-US" smtClean="0">
                <a:solidFill>
                  <a:prstClr val="black">
                    <a:tint val="75000"/>
                  </a:prstClr>
                </a:solidFill>
                <a:latin typeface="Times New Roman" charset="0"/>
              </a:rPr>
              <a:t>Mid-Hudson Astronomy Association, New Paltz New York,  20 January 2009 </a:t>
            </a:r>
            <a:endParaRPr lang="en-GB" dirty="0">
              <a:solidFill>
                <a:prstClr val="black">
                  <a:tint val="75000"/>
                </a:prstClr>
              </a:solidFill>
              <a:latin typeface="Times New Roman"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lnSpc>
                <a:spcPct val="155000"/>
              </a:lnSpc>
              <a:spcBef>
                <a:spcPct val="0"/>
              </a:spcBef>
              <a:spcAft>
                <a:spcPct val="0"/>
              </a:spcAft>
              <a:buClr>
                <a:srgbClr val="114FFB"/>
              </a:buClr>
              <a:buSzPct val="100000"/>
              <a:buFont typeface="Times New Roman" charset="0"/>
              <a:buNone/>
            </a:pPr>
            <a:endParaRPr lang="en-GB">
              <a:solidFill>
                <a:prstClr val="black">
                  <a:tint val="75000"/>
                </a:prstClr>
              </a:solidFill>
              <a:latin typeface="Times New Roman"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lnSpc>
                <a:spcPct val="155000"/>
              </a:lnSpc>
              <a:spcBef>
                <a:spcPct val="0"/>
              </a:spcBef>
              <a:spcAft>
                <a:spcPct val="0"/>
              </a:spcAft>
              <a:buClr>
                <a:srgbClr val="114FFB"/>
              </a:buClr>
              <a:buSzPct val="100000"/>
              <a:buFont typeface="Times New Roman" charset="0"/>
              <a:buNone/>
            </a:pPr>
            <a:fld id="{98BB3B5B-DFB4-4D11-B80D-EEDB794569B6}" type="slidenum">
              <a:rPr lang="en-GB">
                <a:solidFill>
                  <a:prstClr val="black">
                    <a:tint val="75000"/>
                  </a:prstClr>
                </a:solidFill>
                <a:latin typeface="Times New Roman" charset="0"/>
              </a:rPr>
              <a:pPr fontAlgn="base">
                <a:lnSpc>
                  <a:spcPct val="155000"/>
                </a:lnSpc>
                <a:spcBef>
                  <a:spcPct val="0"/>
                </a:spcBef>
                <a:spcAft>
                  <a:spcPct val="0"/>
                </a:spcAft>
                <a:buClr>
                  <a:srgbClr val="114FFB"/>
                </a:buClr>
                <a:buSzPct val="100000"/>
                <a:buFont typeface="Times New Roman" charset="0"/>
                <a:buNone/>
              </a:pPr>
              <a:t>‹#›</a:t>
            </a:fld>
            <a:endParaRPr lang="en-GB">
              <a:solidFill>
                <a:prstClr val="black">
                  <a:tint val="75000"/>
                </a:prstClr>
              </a:solidFill>
              <a:latin typeface="Times New Roman" charset="0"/>
            </a:endParaRPr>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Lst>
  <p:hf sldNum="0" hdr="0" ftr="0" dt="0"/>
  <p:txStyles>
    <p:titleStyle>
      <a:lvl1pPr algn="ctr" defTabSz="457200" rtl="0" eaLnBrk="1" latinLnBrk="0" hangingPunct="1">
        <a:spcBef>
          <a:spcPct val="0"/>
        </a:spcBef>
        <a:buNone/>
        <a:defRPr sz="3600" kern="1200">
          <a:solidFill>
            <a:schemeClr val="tx1"/>
          </a:solidFill>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Chalkboard"/>
        </a:defRPr>
      </a:lvl1pPr>
      <a:lvl2pPr marL="742950" indent="-285750" algn="l" defTabSz="457200" rtl="0" eaLnBrk="1" latinLnBrk="0" hangingPunct="1">
        <a:spcBef>
          <a:spcPct val="20000"/>
        </a:spcBef>
        <a:buFont typeface="Courier New"/>
        <a:buChar char="o"/>
        <a:defRPr sz="2800" kern="1200">
          <a:solidFill>
            <a:schemeClr val="tx1"/>
          </a:solidFill>
          <a:latin typeface="+mn-lt"/>
          <a:ea typeface="+mn-ea"/>
          <a:cs typeface="Chalkboard"/>
        </a:defRPr>
      </a:lvl2pPr>
      <a:lvl3pPr marL="1143000" indent="-228600" algn="l" defTabSz="457200" rtl="0" eaLnBrk="1" latinLnBrk="0" hangingPunct="1">
        <a:spcBef>
          <a:spcPct val="20000"/>
        </a:spcBef>
        <a:buFont typeface="Wingdings" charset="2"/>
        <a:buChar char="§"/>
        <a:defRPr sz="2400" kern="1200">
          <a:solidFill>
            <a:schemeClr val="tx1"/>
          </a:solidFill>
          <a:latin typeface="+mn-lt"/>
          <a:ea typeface="+mn-ea"/>
          <a:cs typeface="Chalkboard"/>
        </a:defRPr>
      </a:lvl3pPr>
      <a:lvl4pPr marL="1600200" indent="-228600" algn="l" defTabSz="457200" rtl="0" eaLnBrk="1" latinLnBrk="0" hangingPunct="1">
        <a:spcBef>
          <a:spcPct val="20000"/>
        </a:spcBef>
        <a:buFont typeface="Wingdings" charset="2"/>
        <a:buChar char="ü"/>
        <a:defRPr sz="2400" kern="1200">
          <a:solidFill>
            <a:schemeClr val="tx1"/>
          </a:solidFill>
          <a:latin typeface="+mn-lt"/>
          <a:ea typeface="+mn-ea"/>
          <a:cs typeface="Chalkboard"/>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Chalkboar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jpeg"/><Relationship Id="rId5" Type="http://schemas.openxmlformats.org/officeDocument/2006/relationships/image" Target="../media/image21.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hyperlink" Target="file://localhost/Users/myers/Desktop/USMA/LIGO-USMA/LIGO-IFOs.kmz" TargetMode="External"/><Relationship Id="rId5"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2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44.png"/><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45.jpeg"/><Relationship Id="rId5" Type="http://schemas.openxmlformats.org/officeDocument/2006/relationships/image" Target="../media/image46.png"/><Relationship Id="rId6" Type="http://schemas.openxmlformats.org/officeDocument/2006/relationships/image" Target="../media/image47.png"/><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4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0.jpe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hyperlink" Target="http://www.sciencemag.org/news/2016/01/rumor-gravitational-wave-discovery-just-source-says" TargetMode="External"/><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audio" Target="../media/audio1.bin"/><Relationship Id="rId4" Type="http://schemas.openxmlformats.org/officeDocument/2006/relationships/image" Target="../media/image65.png"/><Relationship Id="rId5" Type="http://schemas.openxmlformats.org/officeDocument/2006/relationships/hyperlink" Target="http://gmunu.mit.edu/sounds/comparable_sounds/comparable_sounds.html" TargetMode="External"/><Relationship Id="rId6" Type="http://schemas.openxmlformats.org/officeDocument/2006/relationships/audio" Target="../media/audio2.bin"/><Relationship Id="rId7" Type="http://schemas.openxmlformats.org/officeDocument/2006/relationships/hyperlink" Target="http://gmunu.mit.edu/sounds/comparable_sounds/files/page4_3.wav" TargetMode="External"/><Relationship Id="rId8" Type="http://schemas.openxmlformats.org/officeDocument/2006/relationships/image" Target="../media/image66.png"/><Relationship Id="rId9" Type="http://schemas.openxmlformats.org/officeDocument/2006/relationships/audio" Target="../media/audio3.bin"/><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hyperlink" Target="http://lisa.jpl.nasa.gov/popups/ripples.html" TargetMode="External"/><Relationship Id="rId5" Type="http://schemas.openxmlformats.org/officeDocument/2006/relationships/image" Target="../media/image8.pn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8.xml"/><Relationship Id="rId3" Type="http://schemas.openxmlformats.org/officeDocument/2006/relationships/image" Target="../media/image6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9.png"/><Relationship Id="rId3" Type="http://schemas.openxmlformats.org/officeDocument/2006/relationships/audio" Target="../media/audio4.bin"/></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7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7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7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73.png"/></Relationships>
</file>

<file path=ppt/slides/_rels/slide4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9.jpeg"/><Relationship Id="rId5" Type="http://schemas.openxmlformats.org/officeDocument/2006/relationships/image" Target="../media/image21.png"/><Relationship Id="rId6" Type="http://schemas.openxmlformats.org/officeDocument/2006/relationships/image" Target="../media/image47.png"/><Relationship Id="rId1" Type="http://schemas.openxmlformats.org/officeDocument/2006/relationships/slideLayout" Target="../slideLayouts/slideLayout4.xml"/><Relationship Id="rId2"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1.gif"/><Relationship Id="rId4" Type="http://schemas.openxmlformats.org/officeDocument/2006/relationships/image" Target="../media/image12.gif"/><Relationship Id="rId5" Type="http://schemas.openxmlformats.org/officeDocument/2006/relationships/image" Target="../media/image10.jpe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0" y="395384"/>
            <a:ext cx="9144000" cy="1929047"/>
          </a:xfrm>
          <a:solidFill>
            <a:srgbClr val="FFFFFF"/>
          </a:solidFill>
          <a:ln/>
        </p:spPr>
        <p:txBody>
          <a:bodyPr>
            <a:normAutofit/>
          </a:bodyPr>
          <a:lstStyle/>
          <a:p>
            <a:pPr>
              <a:lnSpc>
                <a:spcPct val="12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400" b="1" i="1" dirty="0" smtClean="0">
                <a:solidFill>
                  <a:srgbClr val="0000FF"/>
                </a:solidFill>
              </a:rPr>
              <a:t> Listening to the Universe</a:t>
            </a:r>
            <a:br>
              <a:rPr lang="en-US" sz="4400" b="1" i="1" dirty="0" smtClean="0">
                <a:solidFill>
                  <a:srgbClr val="0000FF"/>
                </a:solidFill>
              </a:rPr>
            </a:br>
            <a:r>
              <a:rPr lang="en-US" sz="4400" b="1" i="1" dirty="0" smtClean="0">
                <a:solidFill>
                  <a:srgbClr val="0000FF"/>
                </a:solidFill>
              </a:rPr>
              <a:t>with LIGO</a:t>
            </a:r>
            <a:endParaRPr lang="en-GB" sz="4400" b="1" i="1" dirty="0">
              <a:solidFill>
                <a:srgbClr val="0000FF"/>
              </a:solidFill>
            </a:endParaRPr>
          </a:p>
        </p:txBody>
      </p:sp>
      <p:sp>
        <p:nvSpPr>
          <p:cNvPr id="3074" name="Rectangle 2"/>
          <p:cNvSpPr>
            <a:spLocks noGrp="1" noChangeArrowheads="1"/>
          </p:cNvSpPr>
          <p:nvPr>
            <p:ph type="subTitle" idx="4294967295"/>
          </p:nvPr>
        </p:nvSpPr>
        <p:spPr bwMode="auto">
          <a:xfrm>
            <a:off x="0" y="4874343"/>
            <a:ext cx="9158287" cy="655638"/>
          </a:xfrm>
          <a:prstGeom prst="rect">
            <a:avLst/>
          </a:prstGeo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lIns="92160" tIns="46080" rIns="92160" bIns="46080">
            <a:normAutofit lnSpcReduction="10000"/>
          </a:bodyPr>
          <a:lstStyle/>
          <a:p>
            <a:pPr algn="ctr">
              <a:lnSpc>
                <a:spcPct val="124000"/>
              </a:lnSpc>
              <a:spcBef>
                <a:spcPts val="450"/>
              </a:spcBef>
              <a:buFont typeface="Helvetica"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a:solidFill>
                  <a:srgbClr val="3366FF"/>
                </a:solidFill>
                <a:latin typeface="Helvetica"/>
                <a:cs typeface="Helvetica"/>
              </a:rPr>
              <a:t>Eric Myers</a:t>
            </a:r>
            <a:r>
              <a:rPr lang="en-GB" b="1" i="1" dirty="0">
                <a:solidFill>
                  <a:srgbClr val="3366FF"/>
                </a:solidFill>
                <a:latin typeface="Helvetica"/>
                <a:cs typeface="Helvetica"/>
              </a:rPr>
              <a:t>  </a:t>
            </a:r>
          </a:p>
        </p:txBody>
      </p:sp>
      <p:sp>
        <p:nvSpPr>
          <p:cNvPr id="3075" name="Text Box 3"/>
          <p:cNvSpPr txBox="1">
            <a:spLocks noChangeArrowheads="1"/>
          </p:cNvSpPr>
          <p:nvPr/>
        </p:nvSpPr>
        <p:spPr bwMode="auto">
          <a:xfrm>
            <a:off x="3886200" y="5029200"/>
            <a:ext cx="2286000" cy="512763"/>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none" anchor="ctr"/>
          <a:lstStyle/>
          <a:p>
            <a:endParaRPr lang="en-US" dirty="0"/>
          </a:p>
        </p:txBody>
      </p:sp>
      <p:sp>
        <p:nvSpPr>
          <p:cNvPr id="3076" name="Text Box 4"/>
          <p:cNvSpPr txBox="1">
            <a:spLocks noChangeArrowheads="1"/>
          </p:cNvSpPr>
          <p:nvPr/>
        </p:nvSpPr>
        <p:spPr bwMode="auto">
          <a:xfrm>
            <a:off x="0" y="5541963"/>
            <a:ext cx="9144000" cy="36993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squar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9pPr>
          </a:lstStyle>
          <a:p>
            <a:pPr algn="ctr">
              <a:lnSpc>
                <a:spcPct val="116000"/>
              </a:lnSpc>
            </a:pPr>
            <a:r>
              <a:rPr lang="en-GB" sz="1600" i="1" dirty="0" smtClean="0">
                <a:solidFill>
                  <a:srgbClr val="00AE00"/>
                </a:solidFill>
                <a:latin typeface="Helvetica"/>
                <a:cs typeface="Helvetica"/>
              </a:rPr>
              <a:t>April 2016</a:t>
            </a:r>
            <a:endParaRPr lang="en-GB" sz="1600" dirty="0">
              <a:solidFill>
                <a:srgbClr val="00AE00"/>
              </a:solidFill>
              <a:latin typeface="Helvetica"/>
              <a:cs typeface="Helvetica"/>
            </a:endParaRPr>
          </a:p>
        </p:txBody>
      </p:sp>
      <p:pic>
        <p:nvPicPr>
          <p:cNvPr id="3077" name="Picture 5"/>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524000" y="6172200"/>
            <a:ext cx="7620000" cy="6858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blipFill dpi="0" rotWithShape="0">
                  <a:blip/>
                  <a:srcRect/>
                  <a:stretch>
                    <a:fillRect/>
                  </a:stretch>
                </a:blip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pic>
      <p:pic>
        <p:nvPicPr>
          <p:cNvPr id="3078" name="Picture 6"/>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6172200"/>
            <a:ext cx="1524000" cy="6858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blipFill dpi="0" rotWithShape="0">
                  <a:blip/>
                  <a:srcRect/>
                  <a:stretch>
                    <a:fillRect/>
                  </a:stretch>
                </a:blip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pic>
      <p:pic>
        <p:nvPicPr>
          <p:cNvPr id="3079" name="Picture 7"/>
          <p:cNvPicPr>
            <a:picLocks noChangeAspect="1"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5448300"/>
            <a:ext cx="1524000" cy="7239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blipFill dpi="0" rotWithShape="0">
                  <a:blip/>
                  <a:srcRect/>
                  <a:stretch>
                    <a:fillRect/>
                  </a:stretch>
                </a:blip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pic>
      <p:pic>
        <p:nvPicPr>
          <p:cNvPr id="3080" name="Picture 8"/>
          <p:cNvPicPr>
            <a:picLocks noChangeAspect="1" noChangeArrowheads="1"/>
          </p:cNvPicPr>
          <p:nvPr/>
        </p:nvPicPr>
        <p:blipFill>
          <a:blip r:embed="rId6">
            <a:alphaModFix amt="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20510"/>
            <a:ext cx="1343025" cy="11811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blipFill dpi="0" rotWithShape="0">
                  <a:blip/>
                  <a:srcRect/>
                  <a:stretch>
                    <a:fillRect/>
                  </a:stretch>
                </a:blip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pic>
      <p:pic>
        <p:nvPicPr>
          <p:cNvPr id="3081" name="Picture 9"/>
          <p:cNvPicPr>
            <a:picLocks noChangeAspect="1" noChangeArrowheads="1"/>
          </p:cNvPicPr>
          <p:nvPr/>
        </p:nvPicPr>
        <p:blipFill>
          <a:blip r:embed="rId7">
            <a:alphaModFix amt="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208426" y="5059597"/>
            <a:ext cx="949861" cy="1798403"/>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blipFill dpi="0" rotWithShape="0">
                  <a:blip/>
                  <a:srcRect/>
                  <a:stretch>
                    <a:fillRect/>
                  </a:stretch>
                </a:blip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pic>
      <p:sp>
        <p:nvSpPr>
          <p:cNvPr id="13" name="Rectangle 1"/>
          <p:cNvSpPr txBox="1">
            <a:spLocks noChangeArrowheads="1"/>
          </p:cNvSpPr>
          <p:nvPr/>
        </p:nvSpPr>
        <p:spPr bwMode="auto">
          <a:xfrm>
            <a:off x="1058779" y="2443725"/>
            <a:ext cx="7587915" cy="2430618"/>
          </a:xfrm>
          <a:prstGeom prst="rect">
            <a:avLst/>
          </a:prstGeom>
          <a:solidFill>
            <a:srgbClr val="FFFFFF"/>
          </a:solidFill>
          <a:ln>
            <a:noFill/>
          </a:ln>
          <a:effectLst/>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p>
            <a:pPr marL="0" marR="0" lvl="0" indent="0" algn="ctr" defTabSz="457200" rtl="0" eaLnBrk="0" fontAlgn="base" latinLnBrk="0" hangingPunct="0">
              <a:lnSpc>
                <a:spcPct val="124000"/>
              </a:lnSpc>
              <a:spcBef>
                <a:spcPct val="0"/>
              </a:spcBef>
              <a:spcAft>
                <a:spcPct val="0"/>
              </a:spcAft>
              <a:buClr>
                <a:srgbClr val="000000"/>
              </a:buClr>
              <a:buSzPct val="100000"/>
              <a:buFont typeface="Helvetica"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i="1" u="none" strike="noStrike" kern="0" cap="none" spc="0" normalizeH="0" baseline="0" noProof="0" dirty="0" smtClean="0">
                <a:ln>
                  <a:noFill/>
                </a:ln>
                <a:solidFill>
                  <a:srgbClr val="000090"/>
                </a:solidFill>
                <a:effectLst/>
                <a:uLnTx/>
                <a:uFillTx/>
                <a:latin typeface="Helvetica"/>
                <a:ea typeface="+mj-ea"/>
                <a:cs typeface="Helvetica"/>
              </a:rPr>
              <a:t>An Introduction the</a:t>
            </a:r>
          </a:p>
          <a:p>
            <a:pPr marL="0" marR="0" lvl="0" indent="0" algn="ctr" defTabSz="457200" rtl="0" eaLnBrk="0" fontAlgn="base" latinLnBrk="0" hangingPunct="0">
              <a:lnSpc>
                <a:spcPct val="124000"/>
              </a:lnSpc>
              <a:spcBef>
                <a:spcPct val="0"/>
              </a:spcBef>
              <a:spcAft>
                <a:spcPct val="0"/>
              </a:spcAft>
              <a:buClr>
                <a:srgbClr val="000000"/>
              </a:buClr>
              <a:buSzPct val="100000"/>
              <a:buFont typeface="Helvetica"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i="1" u="none" strike="noStrike" kern="0" cap="none" spc="0" normalizeH="0" baseline="0" noProof="0" dirty="0" smtClean="0">
                <a:ln>
                  <a:noFill/>
                </a:ln>
                <a:solidFill>
                  <a:srgbClr val="000090"/>
                </a:solidFill>
                <a:effectLst/>
                <a:uLnTx/>
                <a:uFillTx/>
                <a:latin typeface="Helvetica"/>
                <a:ea typeface="+mj-ea"/>
                <a:cs typeface="Helvetica"/>
              </a:rPr>
              <a:t>Laser Interferometer</a:t>
            </a:r>
            <a:r>
              <a:rPr kumimoji="0" lang="en-US" sz="2400" i="1" u="none" strike="noStrike" kern="0" cap="none" spc="0" normalizeH="0" noProof="0" dirty="0" smtClean="0">
                <a:ln>
                  <a:noFill/>
                </a:ln>
                <a:solidFill>
                  <a:srgbClr val="000090"/>
                </a:solidFill>
                <a:effectLst/>
                <a:uLnTx/>
                <a:uFillTx/>
                <a:latin typeface="Helvetica"/>
                <a:ea typeface="+mj-ea"/>
                <a:cs typeface="Helvetica"/>
              </a:rPr>
              <a:t> </a:t>
            </a:r>
            <a:r>
              <a:rPr lang="en-US" sz="2400" i="1" kern="0" dirty="0" smtClean="0">
                <a:solidFill>
                  <a:srgbClr val="000090"/>
                </a:solidFill>
                <a:latin typeface="Helvetica"/>
                <a:ea typeface="+mj-ea"/>
                <a:cs typeface="Helvetica"/>
              </a:rPr>
              <a:t>Gravitational-wave Observatory</a:t>
            </a:r>
          </a:p>
          <a:p>
            <a:pPr marL="0" marR="0" lvl="0" indent="0" algn="ctr" defTabSz="457200" rtl="0" eaLnBrk="0" fontAlgn="base" latinLnBrk="0" hangingPunct="0">
              <a:lnSpc>
                <a:spcPct val="124000"/>
              </a:lnSpc>
              <a:spcBef>
                <a:spcPct val="0"/>
              </a:spcBef>
              <a:spcAft>
                <a:spcPct val="0"/>
              </a:spcAft>
              <a:buClr>
                <a:srgbClr val="000000"/>
              </a:buClr>
              <a:buSzPct val="100000"/>
              <a:buFont typeface="Helvetica"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i="1" kern="0" dirty="0" smtClean="0">
                <a:solidFill>
                  <a:srgbClr val="FF0000"/>
                </a:solidFill>
                <a:latin typeface="Helvetica"/>
                <a:ea typeface="+mj-ea"/>
                <a:cs typeface="Helvetica"/>
              </a:rPr>
              <a:t>and</a:t>
            </a:r>
          </a:p>
          <a:p>
            <a:pPr marL="0" marR="0" lvl="0" indent="0" algn="ctr" defTabSz="457200" rtl="0" eaLnBrk="0" fontAlgn="base" latinLnBrk="0" hangingPunct="0">
              <a:lnSpc>
                <a:spcPct val="124000"/>
              </a:lnSpc>
              <a:spcBef>
                <a:spcPct val="0"/>
              </a:spcBef>
              <a:spcAft>
                <a:spcPct val="0"/>
              </a:spcAft>
              <a:buClr>
                <a:srgbClr val="000000"/>
              </a:buClr>
              <a:buSzPct val="100000"/>
              <a:buFont typeface="Helvetica"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i="1" kern="0" dirty="0" smtClean="0">
                <a:solidFill>
                  <a:srgbClr val="FF0000"/>
                </a:solidFill>
                <a:latin typeface="Helvetica"/>
                <a:ea typeface="+mj-ea"/>
                <a:cs typeface="Helvetica"/>
              </a:rPr>
              <a:t>The beginning of Gravitational Wave Astronomy</a:t>
            </a:r>
            <a:endParaRPr kumimoji="0" lang="en-US" sz="2400" i="1" u="none" strike="noStrike" kern="0" cap="none" spc="0" normalizeH="0" baseline="0" noProof="0" dirty="0" smtClean="0">
              <a:ln>
                <a:noFill/>
              </a:ln>
              <a:solidFill>
                <a:srgbClr val="FF0000"/>
              </a:solidFill>
              <a:effectLst/>
              <a:uLnTx/>
              <a:uFillTx/>
              <a:latin typeface="Helvetica"/>
              <a:ea typeface="+mj-ea"/>
              <a:cs typeface="Helvetica"/>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 name="Oval 54"/>
          <p:cNvSpPr/>
          <p:nvPr/>
        </p:nvSpPr>
        <p:spPr>
          <a:xfrm>
            <a:off x="4376403" y="5008332"/>
            <a:ext cx="766741" cy="1468668"/>
          </a:xfrm>
          <a:prstGeom prst="ellipse">
            <a:avLst/>
          </a:prstGeom>
          <a:solidFill>
            <a:srgbClr val="FFFFFF"/>
          </a:solidFill>
          <a:ln w="381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90" name="Rectangle 2"/>
          <p:cNvSpPr>
            <a:spLocks noGrp="1" noChangeArrowheads="1"/>
          </p:cNvSpPr>
          <p:nvPr>
            <p:ph type="title"/>
          </p:nvPr>
        </p:nvSpPr>
        <p:spPr>
          <a:xfrm>
            <a:off x="533400" y="275573"/>
            <a:ext cx="8305800" cy="979797"/>
          </a:xfrm>
          <a:ln/>
        </p:spPr>
        <p:txBody>
          <a:bodyPr wrap="none">
            <a:normAutofit/>
          </a:bodyPr>
          <a:lstStyle/>
          <a:p>
            <a:pPr>
              <a:lnSpc>
                <a:spcPct val="12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600">
                <a:latin typeface="Arial"/>
                <a:cs typeface="Arial"/>
              </a:rPr>
              <a:t>How might GW’s be detected?</a:t>
            </a:r>
          </a:p>
        </p:txBody>
      </p:sp>
      <p:sp>
        <p:nvSpPr>
          <p:cNvPr id="12291" name="Text Box 3"/>
          <p:cNvSpPr txBox="1">
            <a:spLocks noChangeArrowheads="1"/>
          </p:cNvSpPr>
          <p:nvPr/>
        </p:nvSpPr>
        <p:spPr bwMode="auto">
          <a:xfrm>
            <a:off x="228600" y="1803894"/>
            <a:ext cx="5105400" cy="3683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9pPr>
          </a:lstStyle>
          <a:p>
            <a:pPr eaLnBrk="0" hangingPunct="0">
              <a:lnSpc>
                <a:spcPct val="100000"/>
              </a:lnSpc>
              <a:spcBef>
                <a:spcPts val="1500"/>
              </a:spcBef>
              <a:buClr>
                <a:srgbClr val="000000"/>
              </a:buClr>
              <a:buFont typeface="Comic Sans MS" charset="0"/>
              <a:buNone/>
            </a:pPr>
            <a:r>
              <a:rPr lang="en-GB" sz="1800">
                <a:solidFill>
                  <a:srgbClr val="000000"/>
                </a:solidFill>
                <a:latin typeface="Comic Sans MS" charset="0"/>
              </a:rPr>
              <a:t>Simplest example: the “bar-bell” detector</a:t>
            </a:r>
          </a:p>
        </p:txBody>
      </p:sp>
      <p:sp>
        <p:nvSpPr>
          <p:cNvPr id="12292" name="Text Box 4"/>
          <p:cNvSpPr txBox="1">
            <a:spLocks noChangeArrowheads="1"/>
          </p:cNvSpPr>
          <p:nvPr/>
        </p:nvSpPr>
        <p:spPr bwMode="auto">
          <a:xfrm>
            <a:off x="381000" y="4307732"/>
            <a:ext cx="4953000" cy="469444"/>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squar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9pPr>
          </a:lstStyle>
          <a:p>
            <a:pPr>
              <a:lnSpc>
                <a:spcPct val="144000"/>
              </a:lnSpc>
            </a:pPr>
            <a:r>
              <a:rPr lang="en-GB" sz="1800">
                <a:solidFill>
                  <a:srgbClr val="000000"/>
                </a:solidFill>
                <a:latin typeface="Chalkboard"/>
                <a:cs typeface="Chalkboard"/>
              </a:rPr>
              <a:t>Practical implementation: a “bar” detector</a:t>
            </a:r>
          </a:p>
        </p:txBody>
      </p:sp>
      <p:sp>
        <p:nvSpPr>
          <p:cNvPr id="12294" name="Text Box 6"/>
          <p:cNvSpPr txBox="1">
            <a:spLocks noChangeArrowheads="1"/>
          </p:cNvSpPr>
          <p:nvPr/>
        </p:nvSpPr>
        <p:spPr bwMode="auto">
          <a:xfrm>
            <a:off x="6354614" y="2635362"/>
            <a:ext cx="2765425" cy="833178"/>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9pPr>
          </a:lstStyle>
          <a:p>
            <a:pPr eaLnBrk="0" hangingPunct="0">
              <a:lnSpc>
                <a:spcPct val="100000"/>
              </a:lnSpc>
              <a:spcBef>
                <a:spcPts val="1000"/>
              </a:spcBef>
              <a:buClr>
                <a:srgbClr val="0000CC"/>
              </a:buClr>
              <a:buFont typeface="Comic Sans MS" charset="0"/>
              <a:buNone/>
            </a:pPr>
            <a:r>
              <a:rPr lang="en-GB" sz="1600">
                <a:solidFill>
                  <a:srgbClr val="0000CC"/>
                </a:solidFill>
                <a:latin typeface="Chalkboard"/>
                <a:cs typeface="Chalkboard"/>
              </a:rPr>
              <a:t>Pioneered by Joseph Weber at University of Maryland in 1960’s  </a:t>
            </a:r>
            <a:r>
              <a:rPr lang="en-GB" sz="1600">
                <a:solidFill>
                  <a:srgbClr val="808080"/>
                </a:solidFill>
                <a:latin typeface="Chalkboard"/>
                <a:cs typeface="Chalkboard"/>
              </a:rPr>
              <a:t>(no detection)</a:t>
            </a:r>
          </a:p>
        </p:txBody>
      </p:sp>
      <p:pic>
        <p:nvPicPr>
          <p:cNvPr id="12295" name="Picture 7"/>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378575" y="3581400"/>
            <a:ext cx="2460625" cy="28956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blipFill dpi="0" rotWithShape="0">
                  <a:blip/>
                  <a:srcRect/>
                  <a:stretch>
                    <a:fillRect/>
                  </a:stretch>
                </a:blip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pic>
      <p:grpSp>
        <p:nvGrpSpPr>
          <p:cNvPr id="11" name="Group 10"/>
          <p:cNvGrpSpPr/>
          <p:nvPr/>
        </p:nvGrpSpPr>
        <p:grpSpPr>
          <a:xfrm>
            <a:off x="1123360" y="2532048"/>
            <a:ext cx="1097280" cy="1097280"/>
            <a:chOff x="1123360" y="2532048"/>
            <a:chExt cx="1097280" cy="1097280"/>
          </a:xfrm>
        </p:grpSpPr>
        <p:sp>
          <p:nvSpPr>
            <p:cNvPr id="9" name="Oval 8"/>
            <p:cNvSpPr>
              <a:spLocks noChangeAspect="1"/>
            </p:cNvSpPr>
            <p:nvPr/>
          </p:nvSpPr>
          <p:spPr>
            <a:xfrm>
              <a:off x="1123360" y="2532048"/>
              <a:ext cx="1097280" cy="1097280"/>
            </a:xfrm>
            <a:prstGeom prst="ellipse">
              <a:avLst/>
            </a:prstGeom>
            <a:solidFill>
              <a:schemeClr val="bg1"/>
            </a:solidFill>
            <a:ln w="508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mm</a:t>
              </a:r>
            </a:p>
          </p:txBody>
        </p:sp>
        <p:sp>
          <p:nvSpPr>
            <p:cNvPr id="10" name="TextBox 9"/>
            <p:cNvSpPr txBox="1"/>
            <p:nvPr/>
          </p:nvSpPr>
          <p:spPr>
            <a:xfrm>
              <a:off x="1475915" y="2822725"/>
              <a:ext cx="507922" cy="461665"/>
            </a:xfrm>
            <a:prstGeom prst="rect">
              <a:avLst/>
            </a:prstGeom>
            <a:noFill/>
          </p:spPr>
          <p:txBody>
            <a:bodyPr wrap="none" rtlCol="0">
              <a:spAutoFit/>
            </a:bodyPr>
            <a:lstStyle/>
            <a:p>
              <a:r>
                <a:rPr lang="en-US" sz="2400" i="1">
                  <a:latin typeface="Times New Roman"/>
                  <a:cs typeface="Times New Roman"/>
                </a:rPr>
                <a:t>m</a:t>
              </a:r>
            </a:p>
          </p:txBody>
        </p:sp>
      </p:grpSp>
      <p:grpSp>
        <p:nvGrpSpPr>
          <p:cNvPr id="12" name="Group 11"/>
          <p:cNvGrpSpPr/>
          <p:nvPr/>
        </p:nvGrpSpPr>
        <p:grpSpPr>
          <a:xfrm>
            <a:off x="4376403" y="2532048"/>
            <a:ext cx="1097280" cy="1097280"/>
            <a:chOff x="1123360" y="2532048"/>
            <a:chExt cx="1097280" cy="1097280"/>
          </a:xfrm>
        </p:grpSpPr>
        <p:sp>
          <p:nvSpPr>
            <p:cNvPr id="13" name="Oval 12"/>
            <p:cNvSpPr>
              <a:spLocks noChangeAspect="1"/>
            </p:cNvSpPr>
            <p:nvPr/>
          </p:nvSpPr>
          <p:spPr>
            <a:xfrm>
              <a:off x="1123360" y="2532048"/>
              <a:ext cx="1097280" cy="1097280"/>
            </a:xfrm>
            <a:prstGeom prst="ellipse">
              <a:avLst/>
            </a:prstGeom>
            <a:solidFill>
              <a:schemeClr val="bg1"/>
            </a:solidFill>
            <a:ln w="508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mm</a:t>
              </a:r>
            </a:p>
          </p:txBody>
        </p:sp>
        <p:sp>
          <p:nvSpPr>
            <p:cNvPr id="14" name="TextBox 13"/>
            <p:cNvSpPr txBox="1"/>
            <p:nvPr/>
          </p:nvSpPr>
          <p:spPr>
            <a:xfrm>
              <a:off x="1475915" y="2822725"/>
              <a:ext cx="507922" cy="461665"/>
            </a:xfrm>
            <a:prstGeom prst="rect">
              <a:avLst/>
            </a:prstGeom>
            <a:noFill/>
          </p:spPr>
          <p:txBody>
            <a:bodyPr wrap="none" rtlCol="0">
              <a:spAutoFit/>
            </a:bodyPr>
            <a:lstStyle/>
            <a:p>
              <a:r>
                <a:rPr lang="en-US" sz="2400" i="1">
                  <a:latin typeface="Times New Roman"/>
                  <a:cs typeface="Times New Roman"/>
                </a:rPr>
                <a:t>m</a:t>
              </a:r>
            </a:p>
          </p:txBody>
        </p:sp>
      </p:grpSp>
      <p:cxnSp>
        <p:nvCxnSpPr>
          <p:cNvPr id="16" name="Straight Arrow Connector 15"/>
          <p:cNvCxnSpPr/>
          <p:nvPr/>
        </p:nvCxnSpPr>
        <p:spPr>
          <a:xfrm>
            <a:off x="2396072" y="3870074"/>
            <a:ext cx="1737150" cy="1588"/>
          </a:xfrm>
          <a:prstGeom prst="straightConnector1">
            <a:avLst/>
          </a:prstGeom>
          <a:ln w="63500" cap="flat" cmpd="sng" algn="ctr">
            <a:solidFill>
              <a:srgbClr val="008000"/>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396072" y="4175930"/>
            <a:ext cx="1737150" cy="1588"/>
          </a:xfrm>
          <a:prstGeom prst="line">
            <a:avLst/>
          </a:prstGeom>
          <a:ln w="63500" cap="flat" cmpd="sng" algn="ctr">
            <a:solidFill>
              <a:srgbClr val="008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rot="10800000">
            <a:off x="3378462" y="4181599"/>
            <a:ext cx="658921" cy="1588"/>
          </a:xfrm>
          <a:prstGeom prst="straightConnector1">
            <a:avLst/>
          </a:prstGeom>
          <a:ln w="63500" cap="flat" cmpd="sng" algn="ctr">
            <a:solidFill>
              <a:srgbClr val="008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2443992" y="4171205"/>
            <a:ext cx="622975" cy="1588"/>
          </a:xfrm>
          <a:prstGeom prst="straightConnector1">
            <a:avLst/>
          </a:prstGeom>
          <a:ln w="63500" cap="flat" cmpd="sng" algn="ctr">
            <a:solidFill>
              <a:srgbClr val="008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533400" y="5830669"/>
            <a:ext cx="1450437" cy="646331"/>
          </a:xfrm>
          <a:prstGeom prst="rect">
            <a:avLst/>
          </a:prstGeom>
          <a:solidFill>
            <a:srgbClr val="FFFFFF"/>
          </a:solidFill>
          <a:ln w="0" cap="flat" cmpd="sng" algn="ctr">
            <a:noFill/>
            <a:prstDash val="solid"/>
            <a:round/>
            <a:headEnd type="none" w="med" len="med"/>
            <a:tailEnd type="none" w="med" len="med"/>
          </a:ln>
        </p:spPr>
        <p:txBody>
          <a:bodyPr wrap="square" rtlCol="0">
            <a:spAutoFit/>
          </a:bodyPr>
          <a:lstStyle/>
          <a:p>
            <a:r>
              <a:rPr lang="en-US">
                <a:solidFill>
                  <a:srgbClr val="008000"/>
                </a:solidFill>
              </a:rPr>
              <a:t>piezoelectric</a:t>
            </a:r>
          </a:p>
          <a:p>
            <a:r>
              <a:rPr lang="en-US">
                <a:solidFill>
                  <a:srgbClr val="008000"/>
                </a:solidFill>
              </a:rPr>
              <a:t>detector</a:t>
            </a:r>
          </a:p>
        </p:txBody>
      </p:sp>
      <p:sp>
        <p:nvSpPr>
          <p:cNvPr id="56" name="Rectangle 55"/>
          <p:cNvSpPr/>
          <p:nvPr/>
        </p:nvSpPr>
        <p:spPr>
          <a:xfrm>
            <a:off x="2863302" y="5008332"/>
            <a:ext cx="1865656" cy="1468668"/>
          </a:xfrm>
          <a:prstGeom prst="rect">
            <a:avLst/>
          </a:prstGeom>
          <a:solidFill>
            <a:srgbClr val="FFFFFF"/>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2350855" y="5019974"/>
            <a:ext cx="934469" cy="1468668"/>
          </a:xfrm>
          <a:prstGeom prst="ellipse">
            <a:avLst/>
          </a:prstGeom>
          <a:solidFill>
            <a:srgbClr val="FFFFFF"/>
          </a:solid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8" name="Straight Connector 57"/>
          <p:cNvCxnSpPr/>
          <p:nvPr/>
        </p:nvCxnSpPr>
        <p:spPr>
          <a:xfrm rot="5400000" flipH="1" flipV="1">
            <a:off x="3807071" y="4031329"/>
            <a:ext cx="11642" cy="1941684"/>
          </a:xfrm>
          <a:prstGeom prst="line">
            <a:avLst/>
          </a:prstGeom>
          <a:ln w="381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rot="5400000" flipH="1" flipV="1">
            <a:off x="3828714" y="5510000"/>
            <a:ext cx="1588" cy="1932411"/>
          </a:xfrm>
          <a:prstGeom prst="line">
            <a:avLst/>
          </a:prstGeom>
          <a:ln w="381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9" name="Curved Connector 48"/>
          <p:cNvCxnSpPr/>
          <p:nvPr/>
        </p:nvCxnSpPr>
        <p:spPr>
          <a:xfrm flipV="1">
            <a:off x="1629327" y="5667323"/>
            <a:ext cx="982389" cy="635028"/>
          </a:xfrm>
          <a:prstGeom prst="curvedConnector3">
            <a:avLst>
              <a:gd name="adj1" fmla="val 50000"/>
            </a:avLst>
          </a:prstGeom>
          <a:ln w="38100" cap="flat" cmpd="sng" algn="ctr">
            <a:solidFill>
              <a:srgbClr val="008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61" name="Parallelogram 60"/>
          <p:cNvSpPr/>
          <p:nvPr/>
        </p:nvSpPr>
        <p:spPr>
          <a:xfrm rot="5551631">
            <a:off x="2638566" y="5591902"/>
            <a:ext cx="214386" cy="86434"/>
          </a:xfrm>
          <a:prstGeom prst="parallelogram">
            <a:avLst>
              <a:gd name="adj" fmla="val 70502"/>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Parallelogram 63"/>
          <p:cNvSpPr/>
          <p:nvPr/>
        </p:nvSpPr>
        <p:spPr>
          <a:xfrm rot="2031424">
            <a:off x="2709390" y="5505247"/>
            <a:ext cx="191993" cy="82399"/>
          </a:xfrm>
          <a:prstGeom prst="parallelogram">
            <a:avLst>
              <a:gd name="adj" fmla="val 107119"/>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Parallelogram 61"/>
          <p:cNvSpPr/>
          <p:nvPr/>
        </p:nvSpPr>
        <p:spPr>
          <a:xfrm rot="21010663">
            <a:off x="2764687" y="5581793"/>
            <a:ext cx="149157" cy="150585"/>
          </a:xfrm>
          <a:prstGeom prst="parallelogram">
            <a:avLst>
              <a:gd name="adj" fmla="val 27613"/>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p:cNvCxnSpPr/>
          <p:nvPr/>
        </p:nvCxnSpPr>
        <p:spPr>
          <a:xfrm>
            <a:off x="2226990" y="3112438"/>
            <a:ext cx="268560" cy="11762"/>
          </a:xfrm>
          <a:prstGeom prst="line">
            <a:avLst/>
          </a:prstGeom>
          <a:ln w="381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3994150" y="3118788"/>
            <a:ext cx="382253" cy="5412"/>
          </a:xfrm>
          <a:prstGeom prst="line">
            <a:avLst/>
          </a:prstGeom>
          <a:ln w="381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9" name="Freeform 38"/>
          <p:cNvSpPr/>
          <p:nvPr/>
        </p:nvSpPr>
        <p:spPr>
          <a:xfrm>
            <a:off x="3572933" y="2822575"/>
            <a:ext cx="421217" cy="646642"/>
          </a:xfrm>
          <a:custGeom>
            <a:avLst/>
            <a:gdLst>
              <a:gd name="connsiteX0" fmla="*/ 421217 w 421217"/>
              <a:gd name="connsiteY0" fmla="*/ 295275 h 646642"/>
              <a:gd name="connsiteX1" fmla="*/ 402167 w 421217"/>
              <a:gd name="connsiteY1" fmla="*/ 466725 h 646642"/>
              <a:gd name="connsiteX2" fmla="*/ 319617 w 421217"/>
              <a:gd name="connsiteY2" fmla="*/ 606425 h 646642"/>
              <a:gd name="connsiteX3" fmla="*/ 154517 w 421217"/>
              <a:gd name="connsiteY3" fmla="*/ 638175 h 646642"/>
              <a:gd name="connsiteX4" fmla="*/ 52917 w 421217"/>
              <a:gd name="connsiteY4" fmla="*/ 555625 h 646642"/>
              <a:gd name="connsiteX5" fmla="*/ 14817 w 421217"/>
              <a:gd name="connsiteY5" fmla="*/ 403225 h 646642"/>
              <a:gd name="connsiteX6" fmla="*/ 8467 w 421217"/>
              <a:gd name="connsiteY6" fmla="*/ 225425 h 646642"/>
              <a:gd name="connsiteX7" fmla="*/ 65617 w 421217"/>
              <a:gd name="connsiteY7" fmla="*/ 92075 h 646642"/>
              <a:gd name="connsiteX8" fmla="*/ 154517 w 421217"/>
              <a:gd name="connsiteY8" fmla="*/ 9525 h 646642"/>
              <a:gd name="connsiteX9" fmla="*/ 224367 w 421217"/>
              <a:gd name="connsiteY9" fmla="*/ 34925 h 646642"/>
              <a:gd name="connsiteX10" fmla="*/ 249767 w 421217"/>
              <a:gd name="connsiteY10" fmla="*/ 174625 h 646642"/>
              <a:gd name="connsiteX11" fmla="*/ 256117 w 421217"/>
              <a:gd name="connsiteY11" fmla="*/ 301625 h 64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1217" h="646642">
                <a:moveTo>
                  <a:pt x="421217" y="295275"/>
                </a:moveTo>
                <a:cubicBezTo>
                  <a:pt x="420158" y="355071"/>
                  <a:pt x="419100" y="414867"/>
                  <a:pt x="402167" y="466725"/>
                </a:cubicBezTo>
                <a:cubicBezTo>
                  <a:pt x="385234" y="518583"/>
                  <a:pt x="360892" y="577850"/>
                  <a:pt x="319617" y="606425"/>
                </a:cubicBezTo>
                <a:cubicBezTo>
                  <a:pt x="278342" y="635000"/>
                  <a:pt x="198967" y="646642"/>
                  <a:pt x="154517" y="638175"/>
                </a:cubicBezTo>
                <a:cubicBezTo>
                  <a:pt x="110067" y="629708"/>
                  <a:pt x="76200" y="594783"/>
                  <a:pt x="52917" y="555625"/>
                </a:cubicBezTo>
                <a:cubicBezTo>
                  <a:pt x="29634" y="516467"/>
                  <a:pt x="22225" y="458258"/>
                  <a:pt x="14817" y="403225"/>
                </a:cubicBezTo>
                <a:cubicBezTo>
                  <a:pt x="7409" y="348192"/>
                  <a:pt x="0" y="277283"/>
                  <a:pt x="8467" y="225425"/>
                </a:cubicBezTo>
                <a:cubicBezTo>
                  <a:pt x="16934" y="173567"/>
                  <a:pt x="41275" y="128058"/>
                  <a:pt x="65617" y="92075"/>
                </a:cubicBezTo>
                <a:cubicBezTo>
                  <a:pt x="89959" y="56092"/>
                  <a:pt x="128059" y="19050"/>
                  <a:pt x="154517" y="9525"/>
                </a:cubicBezTo>
                <a:cubicBezTo>
                  <a:pt x="180975" y="0"/>
                  <a:pt x="208492" y="7408"/>
                  <a:pt x="224367" y="34925"/>
                </a:cubicBezTo>
                <a:cubicBezTo>
                  <a:pt x="240242" y="62442"/>
                  <a:pt x="244475" y="130175"/>
                  <a:pt x="249767" y="174625"/>
                </a:cubicBezTo>
                <a:cubicBezTo>
                  <a:pt x="255059" y="219075"/>
                  <a:pt x="256117" y="301625"/>
                  <a:pt x="256117" y="301625"/>
                </a:cubicBezTo>
              </a:path>
            </a:pathLst>
          </a:custGeom>
          <a:ln w="381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Freeform 43"/>
          <p:cNvSpPr/>
          <p:nvPr/>
        </p:nvSpPr>
        <p:spPr>
          <a:xfrm>
            <a:off x="3322108" y="2794000"/>
            <a:ext cx="506942" cy="727075"/>
          </a:xfrm>
          <a:custGeom>
            <a:avLst/>
            <a:gdLst>
              <a:gd name="connsiteX0" fmla="*/ 506942 w 506942"/>
              <a:gd name="connsiteY0" fmla="*/ 330200 h 727075"/>
              <a:gd name="connsiteX1" fmla="*/ 487892 w 506942"/>
              <a:gd name="connsiteY1" fmla="*/ 482600 h 727075"/>
              <a:gd name="connsiteX2" fmla="*/ 392642 w 506942"/>
              <a:gd name="connsiteY2" fmla="*/ 622300 h 727075"/>
              <a:gd name="connsiteX3" fmla="*/ 240242 w 506942"/>
              <a:gd name="connsiteY3" fmla="*/ 717550 h 727075"/>
              <a:gd name="connsiteX4" fmla="*/ 94192 w 506942"/>
              <a:gd name="connsiteY4" fmla="*/ 679450 h 727075"/>
              <a:gd name="connsiteX5" fmla="*/ 30692 w 506942"/>
              <a:gd name="connsiteY5" fmla="*/ 527050 h 727075"/>
              <a:gd name="connsiteX6" fmla="*/ 5292 w 506942"/>
              <a:gd name="connsiteY6" fmla="*/ 266700 h 727075"/>
              <a:gd name="connsiteX7" fmla="*/ 62442 w 506942"/>
              <a:gd name="connsiteY7" fmla="*/ 57150 h 727075"/>
              <a:gd name="connsiteX8" fmla="*/ 138642 w 506942"/>
              <a:gd name="connsiteY8" fmla="*/ 12700 h 727075"/>
              <a:gd name="connsiteX9" fmla="*/ 195792 w 506942"/>
              <a:gd name="connsiteY9" fmla="*/ 133350 h 727075"/>
              <a:gd name="connsiteX10" fmla="*/ 202142 w 506942"/>
              <a:gd name="connsiteY10" fmla="*/ 336550 h 727075"/>
              <a:gd name="connsiteX11" fmla="*/ 195792 w 506942"/>
              <a:gd name="connsiteY11" fmla="*/ 361950 h 72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6942" h="727075">
                <a:moveTo>
                  <a:pt x="506942" y="330200"/>
                </a:moveTo>
                <a:cubicBezTo>
                  <a:pt x="506942" y="382058"/>
                  <a:pt x="506942" y="433917"/>
                  <a:pt x="487892" y="482600"/>
                </a:cubicBezTo>
                <a:cubicBezTo>
                  <a:pt x="468842" y="531283"/>
                  <a:pt x="433917" y="583142"/>
                  <a:pt x="392642" y="622300"/>
                </a:cubicBezTo>
                <a:cubicBezTo>
                  <a:pt x="351367" y="661458"/>
                  <a:pt x="289984" y="708025"/>
                  <a:pt x="240242" y="717550"/>
                </a:cubicBezTo>
                <a:cubicBezTo>
                  <a:pt x="190500" y="727075"/>
                  <a:pt x="129117" y="711200"/>
                  <a:pt x="94192" y="679450"/>
                </a:cubicBezTo>
                <a:cubicBezTo>
                  <a:pt x="59267" y="647700"/>
                  <a:pt x="45509" y="595842"/>
                  <a:pt x="30692" y="527050"/>
                </a:cubicBezTo>
                <a:cubicBezTo>
                  <a:pt x="15875" y="458258"/>
                  <a:pt x="0" y="345017"/>
                  <a:pt x="5292" y="266700"/>
                </a:cubicBezTo>
                <a:cubicBezTo>
                  <a:pt x="10584" y="188383"/>
                  <a:pt x="40217" y="99483"/>
                  <a:pt x="62442" y="57150"/>
                </a:cubicBezTo>
                <a:cubicBezTo>
                  <a:pt x="84667" y="14817"/>
                  <a:pt x="116417" y="0"/>
                  <a:pt x="138642" y="12700"/>
                </a:cubicBezTo>
                <a:cubicBezTo>
                  <a:pt x="160867" y="25400"/>
                  <a:pt x="185209" y="79375"/>
                  <a:pt x="195792" y="133350"/>
                </a:cubicBezTo>
                <a:cubicBezTo>
                  <a:pt x="206375" y="187325"/>
                  <a:pt x="202142" y="298450"/>
                  <a:pt x="202142" y="336550"/>
                </a:cubicBezTo>
                <a:cubicBezTo>
                  <a:pt x="202142" y="374650"/>
                  <a:pt x="198967" y="368300"/>
                  <a:pt x="195792" y="361950"/>
                </a:cubicBezTo>
              </a:path>
            </a:pathLst>
          </a:custGeom>
          <a:ln w="3175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5" name="Freeform 44"/>
          <p:cNvSpPr/>
          <p:nvPr/>
        </p:nvSpPr>
        <p:spPr>
          <a:xfrm>
            <a:off x="3012016" y="2809875"/>
            <a:ext cx="506942" cy="727075"/>
          </a:xfrm>
          <a:custGeom>
            <a:avLst/>
            <a:gdLst>
              <a:gd name="connsiteX0" fmla="*/ 506942 w 506942"/>
              <a:gd name="connsiteY0" fmla="*/ 330200 h 727075"/>
              <a:gd name="connsiteX1" fmla="*/ 487892 w 506942"/>
              <a:gd name="connsiteY1" fmla="*/ 482600 h 727075"/>
              <a:gd name="connsiteX2" fmla="*/ 392642 w 506942"/>
              <a:gd name="connsiteY2" fmla="*/ 622300 h 727075"/>
              <a:gd name="connsiteX3" fmla="*/ 240242 w 506942"/>
              <a:gd name="connsiteY3" fmla="*/ 717550 h 727075"/>
              <a:gd name="connsiteX4" fmla="*/ 94192 w 506942"/>
              <a:gd name="connsiteY4" fmla="*/ 679450 h 727075"/>
              <a:gd name="connsiteX5" fmla="*/ 30692 w 506942"/>
              <a:gd name="connsiteY5" fmla="*/ 527050 h 727075"/>
              <a:gd name="connsiteX6" fmla="*/ 5292 w 506942"/>
              <a:gd name="connsiteY6" fmla="*/ 266700 h 727075"/>
              <a:gd name="connsiteX7" fmla="*/ 62442 w 506942"/>
              <a:gd name="connsiteY7" fmla="*/ 57150 h 727075"/>
              <a:gd name="connsiteX8" fmla="*/ 138642 w 506942"/>
              <a:gd name="connsiteY8" fmla="*/ 12700 h 727075"/>
              <a:gd name="connsiteX9" fmla="*/ 195792 w 506942"/>
              <a:gd name="connsiteY9" fmla="*/ 133350 h 727075"/>
              <a:gd name="connsiteX10" fmla="*/ 202142 w 506942"/>
              <a:gd name="connsiteY10" fmla="*/ 336550 h 727075"/>
              <a:gd name="connsiteX11" fmla="*/ 195792 w 506942"/>
              <a:gd name="connsiteY11" fmla="*/ 361950 h 72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6942" h="727075">
                <a:moveTo>
                  <a:pt x="506942" y="330200"/>
                </a:moveTo>
                <a:cubicBezTo>
                  <a:pt x="506942" y="382058"/>
                  <a:pt x="506942" y="433917"/>
                  <a:pt x="487892" y="482600"/>
                </a:cubicBezTo>
                <a:cubicBezTo>
                  <a:pt x="468842" y="531283"/>
                  <a:pt x="433917" y="583142"/>
                  <a:pt x="392642" y="622300"/>
                </a:cubicBezTo>
                <a:cubicBezTo>
                  <a:pt x="351367" y="661458"/>
                  <a:pt x="289984" y="708025"/>
                  <a:pt x="240242" y="717550"/>
                </a:cubicBezTo>
                <a:cubicBezTo>
                  <a:pt x="190500" y="727075"/>
                  <a:pt x="129117" y="711200"/>
                  <a:pt x="94192" y="679450"/>
                </a:cubicBezTo>
                <a:cubicBezTo>
                  <a:pt x="59267" y="647700"/>
                  <a:pt x="45509" y="595842"/>
                  <a:pt x="30692" y="527050"/>
                </a:cubicBezTo>
                <a:cubicBezTo>
                  <a:pt x="15875" y="458258"/>
                  <a:pt x="0" y="345017"/>
                  <a:pt x="5292" y="266700"/>
                </a:cubicBezTo>
                <a:cubicBezTo>
                  <a:pt x="10584" y="188383"/>
                  <a:pt x="40217" y="99483"/>
                  <a:pt x="62442" y="57150"/>
                </a:cubicBezTo>
                <a:cubicBezTo>
                  <a:pt x="84667" y="14817"/>
                  <a:pt x="116417" y="0"/>
                  <a:pt x="138642" y="12700"/>
                </a:cubicBezTo>
                <a:cubicBezTo>
                  <a:pt x="160867" y="25400"/>
                  <a:pt x="185209" y="79375"/>
                  <a:pt x="195792" y="133350"/>
                </a:cubicBezTo>
                <a:cubicBezTo>
                  <a:pt x="206375" y="187325"/>
                  <a:pt x="202142" y="298450"/>
                  <a:pt x="202142" y="336550"/>
                </a:cubicBezTo>
                <a:cubicBezTo>
                  <a:pt x="202142" y="374650"/>
                  <a:pt x="198967" y="368300"/>
                  <a:pt x="195792" y="361950"/>
                </a:cubicBezTo>
              </a:path>
            </a:pathLst>
          </a:custGeom>
          <a:ln w="3175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6" name="Freeform 45"/>
          <p:cNvSpPr/>
          <p:nvPr/>
        </p:nvSpPr>
        <p:spPr>
          <a:xfrm>
            <a:off x="2703875" y="2835275"/>
            <a:ext cx="506942" cy="727075"/>
          </a:xfrm>
          <a:custGeom>
            <a:avLst/>
            <a:gdLst>
              <a:gd name="connsiteX0" fmla="*/ 506942 w 506942"/>
              <a:gd name="connsiteY0" fmla="*/ 330200 h 727075"/>
              <a:gd name="connsiteX1" fmla="*/ 487892 w 506942"/>
              <a:gd name="connsiteY1" fmla="*/ 482600 h 727075"/>
              <a:gd name="connsiteX2" fmla="*/ 392642 w 506942"/>
              <a:gd name="connsiteY2" fmla="*/ 622300 h 727075"/>
              <a:gd name="connsiteX3" fmla="*/ 240242 w 506942"/>
              <a:gd name="connsiteY3" fmla="*/ 717550 h 727075"/>
              <a:gd name="connsiteX4" fmla="*/ 94192 w 506942"/>
              <a:gd name="connsiteY4" fmla="*/ 679450 h 727075"/>
              <a:gd name="connsiteX5" fmla="*/ 30692 w 506942"/>
              <a:gd name="connsiteY5" fmla="*/ 527050 h 727075"/>
              <a:gd name="connsiteX6" fmla="*/ 5292 w 506942"/>
              <a:gd name="connsiteY6" fmla="*/ 266700 h 727075"/>
              <a:gd name="connsiteX7" fmla="*/ 62442 w 506942"/>
              <a:gd name="connsiteY7" fmla="*/ 57150 h 727075"/>
              <a:gd name="connsiteX8" fmla="*/ 138642 w 506942"/>
              <a:gd name="connsiteY8" fmla="*/ 12700 h 727075"/>
              <a:gd name="connsiteX9" fmla="*/ 195792 w 506942"/>
              <a:gd name="connsiteY9" fmla="*/ 133350 h 727075"/>
              <a:gd name="connsiteX10" fmla="*/ 202142 w 506942"/>
              <a:gd name="connsiteY10" fmla="*/ 336550 h 727075"/>
              <a:gd name="connsiteX11" fmla="*/ 195792 w 506942"/>
              <a:gd name="connsiteY11" fmla="*/ 361950 h 72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6942" h="727075">
                <a:moveTo>
                  <a:pt x="506942" y="330200"/>
                </a:moveTo>
                <a:cubicBezTo>
                  <a:pt x="506942" y="382058"/>
                  <a:pt x="506942" y="433917"/>
                  <a:pt x="487892" y="482600"/>
                </a:cubicBezTo>
                <a:cubicBezTo>
                  <a:pt x="468842" y="531283"/>
                  <a:pt x="433917" y="583142"/>
                  <a:pt x="392642" y="622300"/>
                </a:cubicBezTo>
                <a:cubicBezTo>
                  <a:pt x="351367" y="661458"/>
                  <a:pt x="289984" y="708025"/>
                  <a:pt x="240242" y="717550"/>
                </a:cubicBezTo>
                <a:cubicBezTo>
                  <a:pt x="190500" y="727075"/>
                  <a:pt x="129117" y="711200"/>
                  <a:pt x="94192" y="679450"/>
                </a:cubicBezTo>
                <a:cubicBezTo>
                  <a:pt x="59267" y="647700"/>
                  <a:pt x="45509" y="595842"/>
                  <a:pt x="30692" y="527050"/>
                </a:cubicBezTo>
                <a:cubicBezTo>
                  <a:pt x="15875" y="458258"/>
                  <a:pt x="0" y="345017"/>
                  <a:pt x="5292" y="266700"/>
                </a:cubicBezTo>
                <a:cubicBezTo>
                  <a:pt x="10584" y="188383"/>
                  <a:pt x="40217" y="99483"/>
                  <a:pt x="62442" y="57150"/>
                </a:cubicBezTo>
                <a:cubicBezTo>
                  <a:pt x="84667" y="14817"/>
                  <a:pt x="116417" y="0"/>
                  <a:pt x="138642" y="12700"/>
                </a:cubicBezTo>
                <a:cubicBezTo>
                  <a:pt x="160867" y="25400"/>
                  <a:pt x="185209" y="79375"/>
                  <a:pt x="195792" y="133350"/>
                </a:cubicBezTo>
                <a:cubicBezTo>
                  <a:pt x="206375" y="187325"/>
                  <a:pt x="202142" y="298450"/>
                  <a:pt x="202142" y="336550"/>
                </a:cubicBezTo>
                <a:cubicBezTo>
                  <a:pt x="202142" y="374650"/>
                  <a:pt x="198967" y="368300"/>
                  <a:pt x="195792" y="361950"/>
                </a:cubicBezTo>
              </a:path>
            </a:pathLst>
          </a:custGeom>
          <a:ln w="3175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Freeform 46"/>
          <p:cNvSpPr/>
          <p:nvPr/>
        </p:nvSpPr>
        <p:spPr>
          <a:xfrm>
            <a:off x="2479675" y="3124200"/>
            <a:ext cx="428625" cy="433917"/>
          </a:xfrm>
          <a:custGeom>
            <a:avLst/>
            <a:gdLst>
              <a:gd name="connsiteX0" fmla="*/ 428625 w 428625"/>
              <a:gd name="connsiteY0" fmla="*/ 69850 h 433917"/>
              <a:gd name="connsiteX1" fmla="*/ 333375 w 428625"/>
              <a:gd name="connsiteY1" fmla="*/ 279400 h 433917"/>
              <a:gd name="connsiteX2" fmla="*/ 174625 w 428625"/>
              <a:gd name="connsiteY2" fmla="*/ 400050 h 433917"/>
              <a:gd name="connsiteX3" fmla="*/ 66675 w 428625"/>
              <a:gd name="connsiteY3" fmla="*/ 406400 h 433917"/>
              <a:gd name="connsiteX4" fmla="*/ 9525 w 428625"/>
              <a:gd name="connsiteY4" fmla="*/ 234950 h 433917"/>
              <a:gd name="connsiteX5" fmla="*/ 9525 w 428625"/>
              <a:gd name="connsiteY5" fmla="*/ 0 h 433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625" h="433917">
                <a:moveTo>
                  <a:pt x="428625" y="69850"/>
                </a:moveTo>
                <a:cubicBezTo>
                  <a:pt x="402166" y="147108"/>
                  <a:pt x="375708" y="224367"/>
                  <a:pt x="333375" y="279400"/>
                </a:cubicBezTo>
                <a:cubicBezTo>
                  <a:pt x="291042" y="334433"/>
                  <a:pt x="219075" y="378883"/>
                  <a:pt x="174625" y="400050"/>
                </a:cubicBezTo>
                <a:cubicBezTo>
                  <a:pt x="130175" y="421217"/>
                  <a:pt x="94192" y="433917"/>
                  <a:pt x="66675" y="406400"/>
                </a:cubicBezTo>
                <a:cubicBezTo>
                  <a:pt x="39158" y="378883"/>
                  <a:pt x="19050" y="302683"/>
                  <a:pt x="9525" y="234950"/>
                </a:cubicBezTo>
                <a:cubicBezTo>
                  <a:pt x="0" y="167217"/>
                  <a:pt x="4762" y="83608"/>
                  <a:pt x="9525" y="0"/>
                </a:cubicBezTo>
              </a:path>
            </a:pathLst>
          </a:custGeom>
          <a:ln w="381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0" y="76200"/>
            <a:ext cx="9144000" cy="701675"/>
          </a:xfrm>
          <a:ln/>
        </p:spPr>
        <p:txBody>
          <a:bodyPr>
            <a:normAutofit fontScale="90000"/>
          </a:bodyPr>
          <a:lstStyle/>
          <a:p>
            <a:pPr>
              <a:lnSpc>
                <a:spcPct val="12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a:t>Michelson Interferometer</a:t>
            </a:r>
          </a:p>
        </p:txBody>
      </p:sp>
      <p:sp>
        <p:nvSpPr>
          <p:cNvPr id="13317" name="Text Box 5"/>
          <p:cNvSpPr txBox="1">
            <a:spLocks noChangeArrowheads="1"/>
          </p:cNvSpPr>
          <p:nvPr/>
        </p:nvSpPr>
        <p:spPr bwMode="auto">
          <a:xfrm>
            <a:off x="1" y="6192837"/>
            <a:ext cx="9144000" cy="364588"/>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9pPr>
          </a:lstStyle>
          <a:p>
            <a:pPr algn="ctr">
              <a:lnSpc>
                <a:spcPct val="97000"/>
              </a:lnSpc>
              <a:spcBef>
                <a:spcPts val="1125"/>
              </a:spcBef>
            </a:pPr>
            <a:r>
              <a:rPr lang="en-GB" sz="1800" dirty="0">
                <a:solidFill>
                  <a:srgbClr val="23BB13"/>
                </a:solidFill>
                <a:latin typeface="Arial"/>
                <a:cs typeface="Arial"/>
              </a:rPr>
              <a:t>(Larger </a:t>
            </a:r>
            <a:r>
              <a:rPr lang="en-GB" sz="1800" i="1" dirty="0">
                <a:solidFill>
                  <a:srgbClr val="23BB13"/>
                </a:solidFill>
                <a:latin typeface="Arial"/>
                <a:cs typeface="Arial"/>
              </a:rPr>
              <a:t>L</a:t>
            </a:r>
            <a:r>
              <a:rPr lang="en-GB" sz="1800" dirty="0">
                <a:solidFill>
                  <a:srgbClr val="23BB13"/>
                </a:solidFill>
                <a:latin typeface="Arial"/>
                <a:cs typeface="Arial"/>
              </a:rPr>
              <a:t> is better, and multiple reflections increase effective length.)</a:t>
            </a:r>
          </a:p>
        </p:txBody>
      </p:sp>
      <p:pic>
        <p:nvPicPr>
          <p:cNvPr id="8" name="Picture 7"/>
          <p:cNvPicPr>
            <a:picLocks noChangeAspect="1"/>
          </p:cNvPicPr>
          <p:nvPr/>
        </p:nvPicPr>
        <p:blipFill>
          <a:blip r:embed="rId3"/>
          <a:stretch>
            <a:fillRect/>
          </a:stretch>
        </p:blipFill>
        <p:spPr>
          <a:xfrm>
            <a:off x="1251800" y="892175"/>
            <a:ext cx="6825400" cy="4174870"/>
          </a:xfrm>
          <a:prstGeom prst="rect">
            <a:avLst/>
          </a:prstGeom>
        </p:spPr>
      </p:pic>
      <p:pic>
        <p:nvPicPr>
          <p:cNvPr id="13314" name="Picture 2"/>
          <p:cNvPicPr>
            <a:picLocks noChangeAspect="1" noChangeArrowheads="1"/>
          </p:cNvPicPr>
          <p:nvPr/>
        </p:nvPicPr>
        <p:blipFill>
          <a:blip r:embed="rId4">
            <a:alphaModFix amt="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556600" y="990600"/>
            <a:ext cx="6237288" cy="36576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blipFill dpi="0" rotWithShape="0">
                  <a:blip/>
                  <a:srcRect/>
                  <a:stretch>
                    <a:fillRect/>
                  </a:stretch>
                </a:blip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pic>
      <p:sp>
        <p:nvSpPr>
          <p:cNvPr id="13316" name="Text Box 4"/>
          <p:cNvSpPr txBox="1">
            <a:spLocks noChangeArrowheads="1"/>
          </p:cNvSpPr>
          <p:nvPr/>
        </p:nvSpPr>
        <p:spPr bwMode="auto">
          <a:xfrm>
            <a:off x="177800" y="3667543"/>
            <a:ext cx="2693296" cy="833178"/>
          </a:xfrm>
          <a:prstGeom prst="rect">
            <a:avLst/>
          </a:prstGeom>
          <a:noFill/>
          <a:ln>
            <a:solidFill>
              <a:srgbClr val="008000"/>
            </a:solid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9pPr>
          </a:lstStyle>
          <a:p>
            <a:pPr eaLnBrk="0" hangingPunct="0">
              <a:lnSpc>
                <a:spcPct val="100000"/>
              </a:lnSpc>
              <a:spcBef>
                <a:spcPts val="1000"/>
              </a:spcBef>
              <a:buClr>
                <a:srgbClr val="0000CC"/>
              </a:buClr>
              <a:buFont typeface="Comic Sans MS" charset="0"/>
              <a:buNone/>
            </a:pPr>
            <a:r>
              <a:rPr lang="en-GB" sz="1600" dirty="0">
                <a:solidFill>
                  <a:srgbClr val="0000CC"/>
                </a:solidFill>
                <a:latin typeface="Arial"/>
                <a:cs typeface="Arial"/>
              </a:rPr>
              <a:t>Pioneered by </a:t>
            </a:r>
            <a:r>
              <a:rPr lang="en-GB" sz="1600" dirty="0" smtClean="0">
                <a:solidFill>
                  <a:srgbClr val="0000CC"/>
                </a:solidFill>
                <a:latin typeface="Arial"/>
                <a:cs typeface="Arial"/>
              </a:rPr>
              <a:t>Rainer Weiss</a:t>
            </a:r>
            <a:r>
              <a:rPr lang="en-GB" sz="1600" dirty="0">
                <a:solidFill>
                  <a:srgbClr val="0000CC"/>
                </a:solidFill>
                <a:latin typeface="Arial"/>
                <a:cs typeface="Arial"/>
              </a:rPr>
              <a:t>, at MIT</a:t>
            </a:r>
            <a:r>
              <a:rPr lang="en-GB" sz="1600" dirty="0" smtClean="0">
                <a:solidFill>
                  <a:srgbClr val="0000CC"/>
                </a:solidFill>
                <a:latin typeface="Arial"/>
                <a:cs typeface="Arial"/>
              </a:rPr>
              <a:t>  and Ron Drever at Glasgow in </a:t>
            </a:r>
            <a:r>
              <a:rPr lang="en-GB" sz="1600" dirty="0">
                <a:solidFill>
                  <a:srgbClr val="0000CC"/>
                </a:solidFill>
                <a:latin typeface="Arial"/>
                <a:cs typeface="Arial"/>
              </a:rPr>
              <a:t>the 1970's</a:t>
            </a:r>
          </a:p>
        </p:txBody>
      </p:sp>
      <p:pic>
        <p:nvPicPr>
          <p:cNvPr id="13318" name="Picture 6"/>
          <p:cNvPicPr>
            <a:picLocks noChangeAspect="1"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010400" y="4646613"/>
            <a:ext cx="1981200" cy="1068387"/>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blipFill dpi="0" rotWithShape="0">
                  <a:blip/>
                  <a:srcRect/>
                  <a:stretch>
                    <a:fillRect/>
                  </a:stretch>
                </a:blip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pic>
      <p:sp>
        <p:nvSpPr>
          <p:cNvPr id="13315" name="Text Box 3"/>
          <p:cNvSpPr txBox="1">
            <a:spLocks noChangeArrowheads="1"/>
          </p:cNvSpPr>
          <p:nvPr/>
        </p:nvSpPr>
        <p:spPr bwMode="auto">
          <a:xfrm>
            <a:off x="228600" y="5119687"/>
            <a:ext cx="6858000" cy="63835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9pPr>
          </a:lstStyle>
          <a:p>
            <a:pPr>
              <a:lnSpc>
                <a:spcPct val="98000"/>
              </a:lnSpc>
              <a:spcBef>
                <a:spcPts val="1125"/>
              </a:spcBef>
            </a:pPr>
            <a:r>
              <a:rPr lang="en-GB" sz="1800" dirty="0">
                <a:solidFill>
                  <a:srgbClr val="000000"/>
                </a:solidFill>
                <a:latin typeface="Arial"/>
                <a:cs typeface="Arial"/>
              </a:rPr>
              <a:t>Measuring </a:t>
            </a:r>
            <a:r>
              <a:rPr lang="el-GR" sz="1800" i="1" dirty="0" smtClean="0">
                <a:solidFill>
                  <a:srgbClr val="000000"/>
                </a:solidFill>
                <a:latin typeface="Arial"/>
                <a:cs typeface="Arial"/>
              </a:rPr>
              <a:t>Δ</a:t>
            </a:r>
            <a:r>
              <a:rPr lang="en-GB" sz="1800" i="1" dirty="0" smtClean="0">
                <a:solidFill>
                  <a:srgbClr val="000000"/>
                </a:solidFill>
                <a:latin typeface="Arial"/>
                <a:cs typeface="Arial"/>
              </a:rPr>
              <a:t>L</a:t>
            </a:r>
            <a:r>
              <a:rPr lang="en-GB" sz="1800" dirty="0" smtClean="0">
                <a:solidFill>
                  <a:srgbClr val="000000"/>
                </a:solidFill>
                <a:latin typeface="Arial"/>
                <a:cs typeface="Arial"/>
              </a:rPr>
              <a:t> </a:t>
            </a:r>
            <a:r>
              <a:rPr lang="en-GB" sz="1800" dirty="0">
                <a:solidFill>
                  <a:srgbClr val="000000"/>
                </a:solidFill>
                <a:latin typeface="Arial"/>
                <a:cs typeface="Arial"/>
              </a:rPr>
              <a:t>in arms allows the measurement of the </a:t>
            </a:r>
            <a:r>
              <a:rPr lang="en-GB" sz="1800" i="1" u="sng" dirty="0">
                <a:solidFill>
                  <a:srgbClr val="CC00CC"/>
                </a:solidFill>
                <a:latin typeface="Arial"/>
                <a:cs typeface="Arial"/>
              </a:rPr>
              <a:t>strain,</a:t>
            </a:r>
            <a:r>
              <a:rPr lang="en-GB" sz="1800" dirty="0">
                <a:solidFill>
                  <a:srgbClr val="000000"/>
                </a:solidFill>
                <a:latin typeface="Arial"/>
                <a:cs typeface="Arial"/>
              </a:rPr>
              <a:t> which is proportional to the gravitational wave amplitude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107950" y="114300"/>
            <a:ext cx="8928100" cy="685800"/>
          </a:xfrm>
          <a:ln/>
        </p:spPr>
        <p:txBody>
          <a:bodyPr lIns="92160" tIns="46080" rIns="92160" bIns="46080"/>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u="sng">
                <a:latin typeface="Times New Roman"/>
                <a:cs typeface="Times New Roman"/>
              </a:rPr>
              <a:t>L</a:t>
            </a:r>
            <a:r>
              <a:rPr lang="en-GB" sz="2400">
                <a:latin typeface="Times New Roman"/>
                <a:cs typeface="Times New Roman"/>
              </a:rPr>
              <a:t>aser </a:t>
            </a:r>
            <a:r>
              <a:rPr lang="en-GB" sz="3200" u="sng">
                <a:latin typeface="Times New Roman"/>
                <a:cs typeface="Times New Roman"/>
              </a:rPr>
              <a:t>I</a:t>
            </a:r>
            <a:r>
              <a:rPr lang="en-GB" sz="2400">
                <a:latin typeface="Times New Roman"/>
                <a:cs typeface="Times New Roman"/>
              </a:rPr>
              <a:t>nterferometer </a:t>
            </a:r>
            <a:r>
              <a:rPr lang="en-GB" sz="3200" u="sng">
                <a:latin typeface="Times New Roman"/>
                <a:cs typeface="Times New Roman"/>
              </a:rPr>
              <a:t>G</a:t>
            </a:r>
            <a:r>
              <a:rPr lang="en-GB" sz="2400">
                <a:latin typeface="Times New Roman"/>
                <a:cs typeface="Times New Roman"/>
              </a:rPr>
              <a:t>ravitational wave </a:t>
            </a:r>
            <a:r>
              <a:rPr lang="en-GB" sz="3200" u="sng">
                <a:latin typeface="Times New Roman"/>
                <a:cs typeface="Times New Roman"/>
              </a:rPr>
              <a:t>O</a:t>
            </a:r>
            <a:r>
              <a:rPr lang="en-GB" sz="2400">
                <a:latin typeface="Times New Roman"/>
                <a:cs typeface="Times New Roman"/>
              </a:rPr>
              <a:t>bservatory</a:t>
            </a:r>
          </a:p>
        </p:txBody>
      </p:sp>
      <p:pic>
        <p:nvPicPr>
          <p:cNvPr id="6146" name="Picture 2"/>
          <p:cNvPicPr>
            <a:picLocks noChangeAspect="1" noChangeArrowheads="1"/>
          </p:cNvPicPr>
          <p:nvPr/>
        </p:nvPicPr>
        <p:blipFill>
          <a:blip r:embed="rId3"/>
          <a:srcRect/>
          <a:stretch>
            <a:fillRect/>
          </a:stretch>
        </p:blipFill>
        <p:spPr bwMode="auto">
          <a:xfrm>
            <a:off x="4580068" y="1143000"/>
            <a:ext cx="4572000" cy="2946181"/>
          </a:xfrm>
          <a:prstGeom prst="rect">
            <a:avLst/>
          </a:prstGeom>
          <a:noFill/>
          <a:ln w="9525">
            <a:noFill/>
            <a:round/>
            <a:headEnd/>
            <a:tailEnd/>
          </a:ln>
          <a:effectLst/>
        </p:spPr>
      </p:pic>
      <p:pic>
        <p:nvPicPr>
          <p:cNvPr id="6147" name="Picture 3"/>
          <p:cNvPicPr>
            <a:picLocks noChangeAspect="1" noChangeArrowheads="1"/>
          </p:cNvPicPr>
          <p:nvPr/>
        </p:nvPicPr>
        <p:blipFill>
          <a:blip r:embed="rId4"/>
          <a:srcRect/>
          <a:stretch>
            <a:fillRect/>
          </a:stretch>
        </p:blipFill>
        <p:spPr bwMode="auto">
          <a:xfrm>
            <a:off x="-13325" y="2565926"/>
            <a:ext cx="4572000" cy="3158837"/>
          </a:xfrm>
          <a:prstGeom prst="rect">
            <a:avLst/>
          </a:prstGeom>
          <a:noFill/>
          <a:ln w="9525">
            <a:noFill/>
            <a:round/>
            <a:headEnd/>
            <a:tailEnd/>
          </a:ln>
          <a:effectLst/>
        </p:spPr>
      </p:pic>
      <p:sp>
        <p:nvSpPr>
          <p:cNvPr id="6148" name="Text Box 4"/>
          <p:cNvSpPr txBox="1">
            <a:spLocks noChangeArrowheads="1"/>
          </p:cNvSpPr>
          <p:nvPr/>
        </p:nvSpPr>
        <p:spPr bwMode="auto">
          <a:xfrm>
            <a:off x="152400" y="1143000"/>
            <a:ext cx="3962400" cy="1349319"/>
          </a:xfrm>
          <a:prstGeom prst="rect">
            <a:avLst/>
          </a:prstGeom>
          <a:noFill/>
          <a:ln w="9525">
            <a:noFill/>
            <a:round/>
            <a:headEnd/>
            <a:tailEnd/>
          </a:ln>
          <a:effectLst/>
        </p:spPr>
        <p:txBody>
          <a:bodyPr lIns="90000" tIns="46800" rIns="90000" bIns="46800">
            <a:prstTxWarp prst="textNoShape">
              <a:avLst/>
            </a:prstTxWarp>
            <a:spAutoFit/>
          </a:bodyPr>
          <a:lstStyle/>
          <a:p>
            <a:pPr algn="ctr">
              <a:lnSpc>
                <a:spcPct val="15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a:solidFill>
                  <a:srgbClr val="000000"/>
                </a:solidFill>
                <a:latin typeface="Helvetica" pitchFamily="-107" charset="0"/>
                <a:ea typeface="Bitstream Vera Sans" charset="0"/>
                <a:cs typeface="Bitstream Vera Sans" charset="0"/>
              </a:rPr>
              <a:t>LIGO Livingston Observatory (LLO)</a:t>
            </a:r>
          </a:p>
          <a:p>
            <a:pPr algn="ctr">
              <a:lnSpc>
                <a:spcPct val="15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a:solidFill>
                  <a:srgbClr val="000000"/>
                </a:solidFill>
                <a:latin typeface="Helvetica" pitchFamily="-107" charset="0"/>
                <a:ea typeface="Bitstream Vera Sans" charset="0"/>
                <a:cs typeface="Bitstream Vera Sans" charset="0"/>
              </a:rPr>
              <a:t>Livingston Parish, Louisiana</a:t>
            </a:r>
          </a:p>
          <a:p>
            <a:pPr algn="ctr">
              <a:lnSpc>
                <a:spcPct val="15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a:solidFill>
                  <a:srgbClr val="23BB13"/>
                </a:solidFill>
                <a:latin typeface="Helvetica" pitchFamily="-107" charset="0"/>
                <a:ea typeface="Bitstream Vera Sans" charset="0"/>
                <a:cs typeface="Bitstream Vera Sans" charset="0"/>
              </a:rPr>
              <a:t>L1 (4km)</a:t>
            </a:r>
          </a:p>
        </p:txBody>
      </p:sp>
      <p:sp>
        <p:nvSpPr>
          <p:cNvPr id="6149" name="Text Box 5"/>
          <p:cNvSpPr txBox="1">
            <a:spLocks noChangeArrowheads="1"/>
          </p:cNvSpPr>
          <p:nvPr/>
        </p:nvSpPr>
        <p:spPr bwMode="auto">
          <a:xfrm>
            <a:off x="4889500" y="4095750"/>
            <a:ext cx="4191000" cy="1349319"/>
          </a:xfrm>
          <a:prstGeom prst="rect">
            <a:avLst/>
          </a:prstGeom>
          <a:noFill/>
          <a:ln w="9525">
            <a:noFill/>
            <a:round/>
            <a:headEnd/>
            <a:tailEnd/>
          </a:ln>
          <a:effectLst/>
        </p:spPr>
        <p:txBody>
          <a:bodyPr lIns="90000" tIns="46800" rIns="90000" bIns="46800">
            <a:prstTxWarp prst="textNoShape">
              <a:avLst/>
            </a:prstTxWarp>
            <a:spAutoFit/>
          </a:bodyPr>
          <a:lstStyle/>
          <a:p>
            <a:pPr algn="ctr">
              <a:lnSpc>
                <a:spcPct val="15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a:solidFill>
                  <a:srgbClr val="000000"/>
                </a:solidFill>
                <a:latin typeface="Helvetica" pitchFamily="-107" charset="0"/>
                <a:ea typeface="Bitstream Vera Sans" charset="0"/>
                <a:cs typeface="Bitstream Vera Sans" charset="0"/>
              </a:rPr>
              <a:t>LIGO Hanford Observatory (LHO)</a:t>
            </a:r>
          </a:p>
          <a:p>
            <a:pPr algn="ctr">
              <a:lnSpc>
                <a:spcPct val="15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a:solidFill>
                  <a:srgbClr val="000000"/>
                </a:solidFill>
                <a:latin typeface="Helvetica" pitchFamily="-107" charset="0"/>
                <a:ea typeface="Bitstream Vera Sans" charset="0"/>
                <a:cs typeface="Bitstream Vera Sans" charset="0"/>
              </a:rPr>
              <a:t>Hanford, Washington</a:t>
            </a:r>
          </a:p>
          <a:p>
            <a:pPr algn="ctr">
              <a:lnSpc>
                <a:spcPct val="15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a:solidFill>
                  <a:srgbClr val="0000FF"/>
                </a:solidFill>
                <a:latin typeface="Helvetica" pitchFamily="-107" charset="0"/>
                <a:ea typeface="Bitstream Vera Sans" charset="0"/>
                <a:cs typeface="Bitstream Vera Sans" charset="0"/>
              </a:rPr>
              <a:t>                    H1 (4km)</a:t>
            </a:r>
            <a:r>
              <a:rPr lang="en-GB" sz="1800">
                <a:solidFill>
                  <a:srgbClr val="000000"/>
                </a:solidFill>
                <a:latin typeface="Helvetica" pitchFamily="-107" charset="0"/>
                <a:ea typeface="Bitstream Vera Sans" charset="0"/>
                <a:cs typeface="Bitstream Vera Sans" charset="0"/>
              </a:rPr>
              <a:t>    </a:t>
            </a:r>
            <a:r>
              <a:rPr lang="en-GB" sz="1800" strike="sngStrike">
                <a:solidFill>
                  <a:schemeClr val="bg1">
                    <a:lumMod val="50000"/>
                  </a:schemeClr>
                </a:solidFill>
                <a:latin typeface="Helvetica" pitchFamily="-107" charset="0"/>
                <a:ea typeface="Bitstream Vera Sans" charset="0"/>
                <a:cs typeface="Bitstream Vera Sans" charset="0"/>
              </a:rPr>
              <a:t>and H2 (2km</a:t>
            </a:r>
            <a:r>
              <a:rPr lang="en-GB" sz="1800">
                <a:solidFill>
                  <a:schemeClr val="bg1">
                    <a:lumMod val="50000"/>
                  </a:schemeClr>
                </a:solidFill>
                <a:latin typeface="Helvetica" pitchFamily="-107" charset="0"/>
                <a:ea typeface="Bitstream Vera Sans" charset="0"/>
                <a:cs typeface="Bitstream Vera Sans" charset="0"/>
              </a:rPr>
              <a:t>)</a:t>
            </a:r>
          </a:p>
        </p:txBody>
      </p:sp>
      <p:sp>
        <p:nvSpPr>
          <p:cNvPr id="6150" name="Text Box 6"/>
          <p:cNvSpPr txBox="1">
            <a:spLocks noChangeArrowheads="1"/>
          </p:cNvSpPr>
          <p:nvPr/>
        </p:nvSpPr>
        <p:spPr bwMode="auto">
          <a:xfrm>
            <a:off x="192088" y="5951465"/>
            <a:ext cx="8723312" cy="644877"/>
          </a:xfrm>
          <a:prstGeom prst="rect">
            <a:avLst/>
          </a:prstGeom>
          <a:noFill/>
          <a:ln w="9525">
            <a:noFill/>
            <a:round/>
            <a:headEnd/>
            <a:tailEnd/>
          </a:ln>
          <a:effectLst/>
        </p:spPr>
        <p:txBody>
          <a:bodyPr lIns="90000" tIns="45000" rIns="90000" bIns="45000">
            <a:prstTxWarp prst="textNoShape">
              <a:avLst/>
            </a:prstTxWarp>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a:solidFill>
                  <a:srgbClr val="114FFB"/>
                </a:solidFill>
                <a:ea typeface="Bitstream Vera Sans" charset="0"/>
                <a:cs typeface="Bitstream Vera Sans" charset="0"/>
              </a:rPr>
              <a:t>Funded by the National Science Foundation; operated by Caltech and MIT; </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a:solidFill>
                  <a:srgbClr val="114FFB"/>
                </a:solidFill>
                <a:ea typeface="Bitstream Vera Sans" charset="0"/>
                <a:cs typeface="Bitstream Vera Sans" charset="0"/>
              </a:rPr>
              <a:t>the research focus for ~ 1000 LIGO Scientific Collaboration members worldwide.</a:t>
            </a:r>
          </a:p>
        </p:txBody>
      </p:sp>
      <p:sp>
        <p:nvSpPr>
          <p:cNvPr id="6151" name="Line 7"/>
          <p:cNvSpPr>
            <a:spLocks noChangeShapeType="1"/>
          </p:cNvSpPr>
          <p:nvPr/>
        </p:nvSpPr>
        <p:spPr bwMode="auto">
          <a:xfrm>
            <a:off x="4560020" y="1154529"/>
            <a:ext cx="20048" cy="4570234"/>
          </a:xfrm>
          <a:prstGeom prst="line">
            <a:avLst/>
          </a:prstGeom>
          <a:noFill/>
          <a:ln w="63500" cap="flat" cmpd="sng" algn="ctr">
            <a:solidFill>
              <a:schemeClr val="bg1"/>
            </a:solidFill>
            <a:prstDash val="solid"/>
            <a:miter lim="800000"/>
            <a:headEnd type="none" w="med" len="med"/>
            <a:tailEnd type="none" w="med" len="med"/>
          </a:ln>
          <a:effectLst/>
        </p:spPr>
        <p:txBody>
          <a:bodyPr>
            <a:prstTxWarp prst="textNoShape">
              <a:avLst/>
            </a:prstTxWarp>
          </a:bodyPr>
          <a:lstStyle/>
          <a:p>
            <a:endParaRPr lang="en-US"/>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9942" r="12543" b="26726"/>
          <a:stretch>
            <a:fillRect/>
          </a:stretch>
        </p:blipFill>
        <p:spPr bwMode="auto">
          <a:xfrm>
            <a:off x="-26988" y="0"/>
            <a:ext cx="9170988" cy="6867525"/>
          </a:xfrm>
          <a:prstGeom prst="rect">
            <a:avLst/>
          </a:prstGeom>
          <a:solidFill>
            <a:srgbClr val="009688"/>
          </a:solidFill>
          <a:ln>
            <a:noFill/>
          </a:ln>
          <a:effectLst/>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pic>
      <p:sp>
        <p:nvSpPr>
          <p:cNvPr id="13314" name="Rectangle 2"/>
          <p:cNvSpPr>
            <a:spLocks noGrp="1" noChangeArrowheads="1"/>
          </p:cNvSpPr>
          <p:nvPr>
            <p:ph type="title"/>
          </p:nvPr>
        </p:nvSpPr>
        <p:spPr>
          <a:xfrm>
            <a:off x="305350" y="369888"/>
            <a:ext cx="8213725" cy="696912"/>
          </a:xfrm>
          <a:ln/>
        </p:spPr>
        <p:txBody>
          <a:bodyPr anchor="b">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FFFFFF"/>
                </a:solidFill>
              </a:rPr>
              <a:t>The LIGO Observatories</a:t>
            </a:r>
          </a:p>
        </p:txBody>
      </p:sp>
      <p:sp>
        <p:nvSpPr>
          <p:cNvPr id="13315" name="Rectangle 3"/>
          <p:cNvSpPr>
            <a:spLocks noGrp="1" noChangeArrowheads="1"/>
          </p:cNvSpPr>
          <p:nvPr>
            <p:ph type="body" idx="1"/>
          </p:nvPr>
        </p:nvSpPr>
        <p:spPr>
          <a:xfrm>
            <a:off x="34925" y="5867400"/>
            <a:ext cx="9109075" cy="1062236"/>
          </a:xfrm>
          <a:ln/>
        </p:spPr>
        <p:txBody>
          <a:bodyPr wrap="square" lIns="92160" tIns="46080" rIns="92160" bIns="46080">
            <a:spAutoFit/>
          </a:bodyPr>
          <a:lstStyle/>
          <a:p>
            <a:pPr>
              <a:lnSpc>
                <a:spcPct val="112000"/>
              </a:lnSpc>
              <a:spcBef>
                <a:spcPts val="350"/>
              </a:spcBef>
              <a:buSzPct val="75000"/>
              <a:buFont typeface="Monotype Sorts" charset="2"/>
              <a:buChar char=""/>
              <a:tabLst>
                <a:tab pos="569913" algn="l"/>
                <a:tab pos="1484313" algn="l"/>
                <a:tab pos="2398713" algn="l"/>
                <a:tab pos="3313113" algn="l"/>
                <a:tab pos="4227513" algn="l"/>
                <a:tab pos="5141913" algn="l"/>
                <a:tab pos="6056313" algn="l"/>
                <a:tab pos="6970713" algn="l"/>
                <a:tab pos="7885113" algn="l"/>
                <a:tab pos="8799513" algn="l"/>
                <a:tab pos="9713913" algn="l"/>
              </a:tabLst>
            </a:pPr>
            <a:r>
              <a:rPr lang="en-GB" sz="1400" b="1" dirty="0">
                <a:solidFill>
                  <a:srgbClr val="FFFFFF"/>
                </a:solidFill>
              </a:rPr>
              <a:t>Adapted from “The Blue Marble: Land Surface, Ocean </a:t>
            </a:r>
            <a:r>
              <a:rPr lang="en-GB" sz="1400" b="1" dirty="0" err="1">
                <a:solidFill>
                  <a:srgbClr val="FFFFFF"/>
                </a:solidFill>
              </a:rPr>
              <a:t>Color</a:t>
            </a:r>
            <a:r>
              <a:rPr lang="en-GB" sz="1400" b="1" dirty="0">
                <a:solidFill>
                  <a:srgbClr val="FFFFFF"/>
                </a:solidFill>
              </a:rPr>
              <a:t> and Sea Ice” </a:t>
            </a:r>
            <a:r>
              <a:rPr lang="en-GB" sz="1400" b="1" dirty="0" smtClean="0">
                <a:solidFill>
                  <a:srgbClr val="FFFFFF"/>
                </a:solidFill>
              </a:rPr>
              <a:t>at visibleearth.nasa.gov</a:t>
            </a:r>
            <a:endParaRPr lang="en-GB" sz="1400" b="1" dirty="0">
              <a:solidFill>
                <a:srgbClr val="FFFFFF"/>
              </a:solidFill>
            </a:endParaRPr>
          </a:p>
          <a:p>
            <a:pPr>
              <a:lnSpc>
                <a:spcPct val="112000"/>
              </a:lnSpc>
              <a:spcBef>
                <a:spcPts val="250"/>
              </a:spcBef>
              <a:buSzPct val="75000"/>
              <a:buFont typeface="Monotype Sorts" charset="2"/>
              <a:buChar char=""/>
              <a:tabLst>
                <a:tab pos="569913" algn="l"/>
                <a:tab pos="1484313" algn="l"/>
                <a:tab pos="2398713" algn="l"/>
                <a:tab pos="3313113" algn="l"/>
                <a:tab pos="4227513" algn="l"/>
                <a:tab pos="5141913" algn="l"/>
                <a:tab pos="6056313" algn="l"/>
                <a:tab pos="6970713" algn="l"/>
                <a:tab pos="7885113" algn="l"/>
                <a:tab pos="8799513" algn="l"/>
                <a:tab pos="9713913" algn="l"/>
              </a:tabLst>
            </a:pPr>
            <a:r>
              <a:rPr lang="en-GB" sz="1000" b="1" dirty="0">
                <a:solidFill>
                  <a:srgbClr val="FFFFFF"/>
                </a:solidFill>
              </a:rPr>
              <a:t>NASA Goddard Space Flight </a:t>
            </a:r>
            <a:r>
              <a:rPr lang="en-GB" sz="1000" b="1" dirty="0" err="1">
                <a:solidFill>
                  <a:srgbClr val="FFFFFF"/>
                </a:solidFill>
              </a:rPr>
              <a:t>Center</a:t>
            </a:r>
            <a:r>
              <a:rPr lang="en-GB" sz="1000" b="1" dirty="0">
                <a:solidFill>
                  <a:srgbClr val="FFFFFF"/>
                </a:solidFill>
              </a:rPr>
              <a:t> Image by </a:t>
            </a:r>
            <a:r>
              <a:rPr lang="en-GB" sz="1000" b="1" dirty="0" err="1">
                <a:solidFill>
                  <a:srgbClr val="FFFFFF"/>
                </a:solidFill>
              </a:rPr>
              <a:t>Reto</a:t>
            </a:r>
            <a:r>
              <a:rPr lang="en-GB" sz="1000" b="1" dirty="0">
                <a:solidFill>
                  <a:srgbClr val="FFFFFF"/>
                </a:solidFill>
              </a:rPr>
              <a:t> </a:t>
            </a:r>
            <a:r>
              <a:rPr lang="en-GB" sz="1000" b="1" dirty="0" err="1">
                <a:solidFill>
                  <a:srgbClr val="FFFFFF"/>
                </a:solidFill>
              </a:rPr>
              <a:t>Stöckli</a:t>
            </a:r>
            <a:r>
              <a:rPr lang="en-GB" sz="1000" b="1" dirty="0">
                <a:solidFill>
                  <a:srgbClr val="FFFFFF"/>
                </a:solidFill>
              </a:rPr>
              <a:t> (land surface, shallow water, clouds). Enhancements by Robert </a:t>
            </a:r>
            <a:r>
              <a:rPr lang="en-GB" sz="1000" b="1" dirty="0" err="1">
                <a:solidFill>
                  <a:srgbClr val="FFFFFF"/>
                </a:solidFill>
              </a:rPr>
              <a:t>Simmon</a:t>
            </a:r>
            <a:r>
              <a:rPr lang="en-GB" sz="1000" b="1" dirty="0">
                <a:solidFill>
                  <a:srgbClr val="FFFFFF"/>
                </a:solidFill>
              </a:rPr>
              <a:t> (ocean </a:t>
            </a:r>
            <a:r>
              <a:rPr lang="en-GB" sz="1000" b="1" dirty="0" err="1">
                <a:solidFill>
                  <a:srgbClr val="FFFFFF"/>
                </a:solidFill>
              </a:rPr>
              <a:t>color</a:t>
            </a:r>
            <a:r>
              <a:rPr lang="en-GB" sz="1000" b="1" dirty="0">
                <a:solidFill>
                  <a:srgbClr val="FFFFFF"/>
                </a:solidFill>
              </a:rPr>
              <a:t>, compositing, 3D globes, animation). Data and technical support: MODIS Land Group; MODIS Science Data Support Team; MODIS Atmosphere Group; MODIS Ocean Group Additional data: USGS EROS Data </a:t>
            </a:r>
            <a:r>
              <a:rPr lang="en-GB" sz="1000" b="1" dirty="0" err="1">
                <a:solidFill>
                  <a:srgbClr val="FFFFFF"/>
                </a:solidFill>
              </a:rPr>
              <a:t>Center</a:t>
            </a:r>
            <a:r>
              <a:rPr lang="en-GB" sz="1000" b="1" dirty="0">
                <a:solidFill>
                  <a:srgbClr val="FFFFFF"/>
                </a:solidFill>
              </a:rPr>
              <a:t> (topography); USGS Terrestrial Remote Sensing Flagstaff Field </a:t>
            </a:r>
            <a:r>
              <a:rPr lang="en-GB" sz="1000" b="1" dirty="0" err="1">
                <a:solidFill>
                  <a:srgbClr val="FFFFFF"/>
                </a:solidFill>
              </a:rPr>
              <a:t>Center</a:t>
            </a:r>
            <a:r>
              <a:rPr lang="en-GB" sz="1000" b="1" dirty="0">
                <a:solidFill>
                  <a:srgbClr val="FFFFFF"/>
                </a:solidFill>
              </a:rPr>
              <a:t> (Antarctica); </a:t>
            </a:r>
            <a:r>
              <a:rPr lang="en-GB" sz="1000" b="1" dirty="0" err="1">
                <a:solidFill>
                  <a:srgbClr val="FFFFFF"/>
                </a:solidFill>
              </a:rPr>
              <a:t>Defense</a:t>
            </a:r>
            <a:r>
              <a:rPr lang="en-GB" sz="1000" b="1" dirty="0">
                <a:solidFill>
                  <a:srgbClr val="FFFFFF"/>
                </a:solidFill>
              </a:rPr>
              <a:t> Meteorological Satellite Program (city lights).</a:t>
            </a:r>
          </a:p>
        </p:txBody>
      </p:sp>
      <p:sp>
        <p:nvSpPr>
          <p:cNvPr id="13316" name="Text Box 4"/>
          <p:cNvSpPr txBox="1">
            <a:spLocks noChangeArrowheads="1"/>
          </p:cNvSpPr>
          <p:nvPr/>
        </p:nvSpPr>
        <p:spPr bwMode="auto">
          <a:xfrm>
            <a:off x="1231900" y="1608138"/>
            <a:ext cx="5008563" cy="1017844"/>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lIns="90000" tIns="46800" rIns="90000" bIns="46800">
            <a:spAutoFit/>
          </a:bodyPr>
          <a:lstStyle>
            <a:lvl1pPr>
              <a:tabLst>
                <a:tab pos="0" algn="l"/>
                <a:tab pos="46355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114FFB"/>
                </a:solidFill>
                <a:latin typeface="Times New Roman" charset="0"/>
                <a:ea typeface="Bitstream Vera Sans" charset="0"/>
                <a:cs typeface="Bitstream Vera Sans" charset="0"/>
              </a:defRPr>
            </a:lvl1pPr>
            <a:lvl2pPr>
              <a:tabLst>
                <a:tab pos="0" algn="l"/>
                <a:tab pos="46355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114FFB"/>
                </a:solidFill>
                <a:latin typeface="Times New Roman" charset="0"/>
                <a:ea typeface="Bitstream Vera Sans" charset="0"/>
                <a:cs typeface="Bitstream Vera Sans" charset="0"/>
              </a:defRPr>
            </a:lvl2pPr>
            <a:lvl3pPr>
              <a:tabLst>
                <a:tab pos="0" algn="l"/>
                <a:tab pos="46355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114FFB"/>
                </a:solidFill>
                <a:latin typeface="Times New Roman" charset="0"/>
                <a:ea typeface="Bitstream Vera Sans" charset="0"/>
                <a:cs typeface="Bitstream Vera Sans" charset="0"/>
              </a:defRPr>
            </a:lvl3pPr>
            <a:lvl4pPr>
              <a:tabLst>
                <a:tab pos="0" algn="l"/>
                <a:tab pos="46355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114FFB"/>
                </a:solidFill>
                <a:latin typeface="Times New Roman" charset="0"/>
                <a:ea typeface="Bitstream Vera Sans" charset="0"/>
                <a:cs typeface="Bitstream Vera Sans" charset="0"/>
              </a:defRPr>
            </a:lvl4pPr>
            <a:lvl5pPr>
              <a:tabLst>
                <a:tab pos="0" algn="l"/>
                <a:tab pos="46355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114FFB"/>
                </a:solidFill>
                <a:latin typeface="Times New Roman" charset="0"/>
                <a:ea typeface="Bitstream Vera Sans" charset="0"/>
                <a:cs typeface="Bitstream Vera Sans" charset="0"/>
              </a:defRPr>
            </a:lvl5pPr>
            <a:lvl6pPr defTabSz="457200" fontAlgn="base">
              <a:lnSpc>
                <a:spcPct val="116000"/>
              </a:lnSpc>
              <a:spcBef>
                <a:spcPct val="0"/>
              </a:spcBef>
              <a:spcAft>
                <a:spcPct val="0"/>
              </a:spcAft>
              <a:buClr>
                <a:srgbClr val="114FFB"/>
              </a:buClr>
              <a:buSzPct val="100000"/>
              <a:buFont typeface="Times New Roman" charset="0"/>
              <a:tabLst>
                <a:tab pos="0" algn="l"/>
                <a:tab pos="46355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114FFB"/>
                </a:solidFill>
                <a:latin typeface="Times New Roman" charset="0"/>
                <a:ea typeface="Bitstream Vera Sans" charset="0"/>
                <a:cs typeface="Bitstream Vera Sans" charset="0"/>
              </a:defRPr>
            </a:lvl6pPr>
            <a:lvl7pPr defTabSz="457200" fontAlgn="base">
              <a:lnSpc>
                <a:spcPct val="116000"/>
              </a:lnSpc>
              <a:spcBef>
                <a:spcPct val="0"/>
              </a:spcBef>
              <a:spcAft>
                <a:spcPct val="0"/>
              </a:spcAft>
              <a:buClr>
                <a:srgbClr val="114FFB"/>
              </a:buClr>
              <a:buSzPct val="100000"/>
              <a:buFont typeface="Times New Roman" charset="0"/>
              <a:tabLst>
                <a:tab pos="0" algn="l"/>
                <a:tab pos="46355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114FFB"/>
                </a:solidFill>
                <a:latin typeface="Times New Roman" charset="0"/>
                <a:ea typeface="Bitstream Vera Sans" charset="0"/>
                <a:cs typeface="Bitstream Vera Sans" charset="0"/>
              </a:defRPr>
            </a:lvl7pPr>
            <a:lvl8pPr defTabSz="457200" fontAlgn="base">
              <a:lnSpc>
                <a:spcPct val="116000"/>
              </a:lnSpc>
              <a:spcBef>
                <a:spcPct val="0"/>
              </a:spcBef>
              <a:spcAft>
                <a:spcPct val="0"/>
              </a:spcAft>
              <a:buClr>
                <a:srgbClr val="114FFB"/>
              </a:buClr>
              <a:buSzPct val="100000"/>
              <a:buFont typeface="Times New Roman" charset="0"/>
              <a:tabLst>
                <a:tab pos="0" algn="l"/>
                <a:tab pos="46355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114FFB"/>
                </a:solidFill>
                <a:latin typeface="Times New Roman" charset="0"/>
                <a:ea typeface="Bitstream Vera Sans" charset="0"/>
                <a:cs typeface="Bitstream Vera Sans" charset="0"/>
              </a:defRPr>
            </a:lvl8pPr>
            <a:lvl9pPr defTabSz="457200" fontAlgn="base">
              <a:lnSpc>
                <a:spcPct val="116000"/>
              </a:lnSpc>
              <a:spcBef>
                <a:spcPct val="0"/>
              </a:spcBef>
              <a:spcAft>
                <a:spcPct val="0"/>
              </a:spcAft>
              <a:buClr>
                <a:srgbClr val="114FFB"/>
              </a:buClr>
              <a:buSzPct val="100000"/>
              <a:buFont typeface="Times New Roman" charset="0"/>
              <a:tabLst>
                <a:tab pos="0" algn="l"/>
                <a:tab pos="46355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114FFB"/>
                </a:solidFill>
                <a:latin typeface="Times New Roman" charset="0"/>
                <a:ea typeface="Bitstream Vera Sans" charset="0"/>
                <a:cs typeface="Bitstream Vera Sans" charset="0"/>
              </a:defRPr>
            </a:lvl9pPr>
          </a:lstStyle>
          <a:p>
            <a:pPr>
              <a:spcBef>
                <a:spcPts val="600"/>
              </a:spcBef>
            </a:pPr>
            <a:r>
              <a:rPr lang="en-GB" sz="2000">
                <a:solidFill>
                  <a:srgbClr val="FFFFFF"/>
                </a:solidFill>
                <a:latin typeface="Arial" charset="0"/>
              </a:rPr>
              <a:t>LIGO Hanford Observatory (LHO)</a:t>
            </a:r>
            <a:br>
              <a:rPr lang="en-GB" sz="2000">
                <a:solidFill>
                  <a:srgbClr val="FFFFFF"/>
                </a:solidFill>
                <a:latin typeface="Arial" charset="0"/>
              </a:rPr>
            </a:br>
            <a:r>
              <a:rPr lang="en-GB" sz="2000">
                <a:solidFill>
                  <a:srgbClr val="FFFFFF"/>
                </a:solidFill>
                <a:latin typeface="Arial" charset="0"/>
              </a:rPr>
              <a:t>	H1 : 4 km arms</a:t>
            </a:r>
            <a:br>
              <a:rPr lang="en-GB" sz="2000">
                <a:solidFill>
                  <a:srgbClr val="FFFFFF"/>
                </a:solidFill>
                <a:latin typeface="Arial" charset="0"/>
              </a:rPr>
            </a:br>
            <a:r>
              <a:rPr lang="en-GB" sz="2000">
                <a:solidFill>
                  <a:srgbClr val="FFFFFF"/>
                </a:solidFill>
                <a:latin typeface="Arial" charset="0"/>
              </a:rPr>
              <a:t>	</a:t>
            </a:r>
            <a:r>
              <a:rPr lang="en-GB" sz="1800" i="1" strike="sngStrike">
                <a:solidFill>
                  <a:schemeClr val="bg1">
                    <a:lumMod val="85000"/>
                  </a:schemeClr>
                </a:solidFill>
                <a:latin typeface="Arial" charset="0"/>
              </a:rPr>
              <a:t>H2 : 2 km arms</a:t>
            </a:r>
          </a:p>
        </p:txBody>
      </p:sp>
      <p:sp>
        <p:nvSpPr>
          <p:cNvPr id="13317" name="Text Box 5"/>
          <p:cNvSpPr txBox="1">
            <a:spLocks noChangeArrowheads="1"/>
          </p:cNvSpPr>
          <p:nvPr/>
        </p:nvSpPr>
        <p:spPr bwMode="auto">
          <a:xfrm>
            <a:off x="4796280" y="4366910"/>
            <a:ext cx="4249738" cy="8509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lIns="90000" tIns="46800" rIns="90000" bIns="46800">
            <a:spAutoFit/>
          </a:bodyPr>
          <a:lstStyle>
            <a:lvl1pPr>
              <a:tabLst>
                <a:tab pos="0" algn="l"/>
                <a:tab pos="46355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114FFB"/>
                </a:solidFill>
                <a:latin typeface="Times New Roman" charset="0"/>
                <a:ea typeface="Bitstream Vera Sans" charset="0"/>
                <a:cs typeface="Bitstream Vera Sans" charset="0"/>
              </a:defRPr>
            </a:lvl1pPr>
            <a:lvl2pPr>
              <a:tabLst>
                <a:tab pos="0" algn="l"/>
                <a:tab pos="46355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114FFB"/>
                </a:solidFill>
                <a:latin typeface="Times New Roman" charset="0"/>
                <a:ea typeface="Bitstream Vera Sans" charset="0"/>
                <a:cs typeface="Bitstream Vera Sans" charset="0"/>
              </a:defRPr>
            </a:lvl2pPr>
            <a:lvl3pPr>
              <a:tabLst>
                <a:tab pos="0" algn="l"/>
                <a:tab pos="46355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114FFB"/>
                </a:solidFill>
                <a:latin typeface="Times New Roman" charset="0"/>
                <a:ea typeface="Bitstream Vera Sans" charset="0"/>
                <a:cs typeface="Bitstream Vera Sans" charset="0"/>
              </a:defRPr>
            </a:lvl3pPr>
            <a:lvl4pPr>
              <a:tabLst>
                <a:tab pos="0" algn="l"/>
                <a:tab pos="46355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114FFB"/>
                </a:solidFill>
                <a:latin typeface="Times New Roman" charset="0"/>
                <a:ea typeface="Bitstream Vera Sans" charset="0"/>
                <a:cs typeface="Bitstream Vera Sans" charset="0"/>
              </a:defRPr>
            </a:lvl4pPr>
            <a:lvl5pPr>
              <a:tabLst>
                <a:tab pos="0" algn="l"/>
                <a:tab pos="46355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114FFB"/>
                </a:solidFill>
                <a:latin typeface="Times New Roman" charset="0"/>
                <a:ea typeface="Bitstream Vera Sans" charset="0"/>
                <a:cs typeface="Bitstream Vera Sans" charset="0"/>
              </a:defRPr>
            </a:lvl5pPr>
            <a:lvl6pPr defTabSz="457200" fontAlgn="base">
              <a:lnSpc>
                <a:spcPct val="116000"/>
              </a:lnSpc>
              <a:spcBef>
                <a:spcPct val="0"/>
              </a:spcBef>
              <a:spcAft>
                <a:spcPct val="0"/>
              </a:spcAft>
              <a:buClr>
                <a:srgbClr val="114FFB"/>
              </a:buClr>
              <a:buSzPct val="100000"/>
              <a:buFont typeface="Times New Roman" charset="0"/>
              <a:tabLst>
                <a:tab pos="0" algn="l"/>
                <a:tab pos="46355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114FFB"/>
                </a:solidFill>
                <a:latin typeface="Times New Roman" charset="0"/>
                <a:ea typeface="Bitstream Vera Sans" charset="0"/>
                <a:cs typeface="Bitstream Vera Sans" charset="0"/>
              </a:defRPr>
            </a:lvl6pPr>
            <a:lvl7pPr defTabSz="457200" fontAlgn="base">
              <a:lnSpc>
                <a:spcPct val="116000"/>
              </a:lnSpc>
              <a:spcBef>
                <a:spcPct val="0"/>
              </a:spcBef>
              <a:spcAft>
                <a:spcPct val="0"/>
              </a:spcAft>
              <a:buClr>
                <a:srgbClr val="114FFB"/>
              </a:buClr>
              <a:buSzPct val="100000"/>
              <a:buFont typeface="Times New Roman" charset="0"/>
              <a:tabLst>
                <a:tab pos="0" algn="l"/>
                <a:tab pos="46355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114FFB"/>
                </a:solidFill>
                <a:latin typeface="Times New Roman" charset="0"/>
                <a:ea typeface="Bitstream Vera Sans" charset="0"/>
                <a:cs typeface="Bitstream Vera Sans" charset="0"/>
              </a:defRPr>
            </a:lvl7pPr>
            <a:lvl8pPr defTabSz="457200" fontAlgn="base">
              <a:lnSpc>
                <a:spcPct val="116000"/>
              </a:lnSpc>
              <a:spcBef>
                <a:spcPct val="0"/>
              </a:spcBef>
              <a:spcAft>
                <a:spcPct val="0"/>
              </a:spcAft>
              <a:buClr>
                <a:srgbClr val="114FFB"/>
              </a:buClr>
              <a:buSzPct val="100000"/>
              <a:buFont typeface="Times New Roman" charset="0"/>
              <a:tabLst>
                <a:tab pos="0" algn="l"/>
                <a:tab pos="46355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114FFB"/>
                </a:solidFill>
                <a:latin typeface="Times New Roman" charset="0"/>
                <a:ea typeface="Bitstream Vera Sans" charset="0"/>
                <a:cs typeface="Bitstream Vera Sans" charset="0"/>
              </a:defRPr>
            </a:lvl8pPr>
            <a:lvl9pPr defTabSz="457200" fontAlgn="base">
              <a:lnSpc>
                <a:spcPct val="116000"/>
              </a:lnSpc>
              <a:spcBef>
                <a:spcPct val="0"/>
              </a:spcBef>
              <a:spcAft>
                <a:spcPct val="0"/>
              </a:spcAft>
              <a:buClr>
                <a:srgbClr val="114FFB"/>
              </a:buClr>
              <a:buSzPct val="100000"/>
              <a:buFont typeface="Times New Roman" charset="0"/>
              <a:tabLst>
                <a:tab pos="0" algn="l"/>
                <a:tab pos="46355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114FFB"/>
                </a:solidFill>
                <a:latin typeface="Times New Roman" charset="0"/>
                <a:ea typeface="Bitstream Vera Sans" charset="0"/>
                <a:cs typeface="Bitstream Vera Sans" charset="0"/>
              </a:defRPr>
            </a:lvl9pPr>
          </a:lstStyle>
          <a:p>
            <a:pPr>
              <a:lnSpc>
                <a:spcPct val="124000"/>
              </a:lnSpc>
              <a:spcBef>
                <a:spcPts val="1250"/>
              </a:spcBef>
            </a:pPr>
            <a:r>
              <a:rPr lang="en-GB" sz="2000">
                <a:solidFill>
                  <a:srgbClr val="FFFFFF"/>
                </a:solidFill>
                <a:latin typeface="Arial" charset="0"/>
              </a:rPr>
              <a:t>LIGO Livingston Observatory (LLO)</a:t>
            </a:r>
            <a:br>
              <a:rPr lang="en-GB" sz="2000">
                <a:solidFill>
                  <a:srgbClr val="FFFFFF"/>
                </a:solidFill>
                <a:latin typeface="Arial" charset="0"/>
              </a:rPr>
            </a:br>
            <a:r>
              <a:rPr lang="en-GB" sz="2000">
                <a:solidFill>
                  <a:srgbClr val="FFFFFF"/>
                </a:solidFill>
                <a:latin typeface="Arial" charset="0"/>
              </a:rPr>
              <a:t>	L1 : 4 km arms</a:t>
            </a:r>
          </a:p>
        </p:txBody>
      </p:sp>
      <p:grpSp>
        <p:nvGrpSpPr>
          <p:cNvPr id="2" name="Group 6"/>
          <p:cNvGrpSpPr>
            <a:grpSpLocks/>
          </p:cNvGrpSpPr>
          <p:nvPr/>
        </p:nvGrpSpPr>
        <p:grpSpPr bwMode="auto">
          <a:xfrm>
            <a:off x="4962525" y="5105400"/>
            <a:ext cx="288925" cy="214313"/>
            <a:chOff x="3126" y="3216"/>
            <a:chExt cx="182" cy="135"/>
          </a:xfrm>
        </p:grpSpPr>
        <p:sp>
          <p:nvSpPr>
            <p:cNvPr id="13319" name="Line 7"/>
            <p:cNvSpPr>
              <a:spLocks noChangeShapeType="1"/>
            </p:cNvSpPr>
            <p:nvPr/>
          </p:nvSpPr>
          <p:spPr bwMode="auto">
            <a:xfrm flipH="1" flipV="1">
              <a:off x="3260" y="3215"/>
              <a:ext cx="50" cy="138"/>
            </a:xfrm>
            <a:prstGeom prst="line">
              <a:avLst/>
            </a:prstGeom>
            <a:noFill/>
            <a:ln w="19080">
              <a:solidFill>
                <a:srgbClr val="FF0000"/>
              </a:solidFill>
              <a:miter lim="800000"/>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a:lstStyle/>
            <a:p>
              <a:endParaRPr lang="en-US"/>
            </a:p>
          </p:txBody>
        </p:sp>
        <p:sp>
          <p:nvSpPr>
            <p:cNvPr id="13320" name="Line 8"/>
            <p:cNvSpPr>
              <a:spLocks noChangeShapeType="1"/>
            </p:cNvSpPr>
            <p:nvPr/>
          </p:nvSpPr>
          <p:spPr bwMode="auto">
            <a:xfrm flipH="1">
              <a:off x="3125" y="3216"/>
              <a:ext cx="138" cy="48"/>
            </a:xfrm>
            <a:prstGeom prst="line">
              <a:avLst/>
            </a:prstGeom>
            <a:noFill/>
            <a:ln w="19080">
              <a:solidFill>
                <a:srgbClr val="FF0000"/>
              </a:solidFill>
              <a:miter lim="800000"/>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a:lstStyle/>
            <a:p>
              <a:endParaRPr lang="en-US"/>
            </a:p>
          </p:txBody>
        </p:sp>
      </p:grpSp>
      <p:grpSp>
        <p:nvGrpSpPr>
          <p:cNvPr id="3" name="Group 9"/>
          <p:cNvGrpSpPr>
            <a:grpSpLocks/>
          </p:cNvGrpSpPr>
          <p:nvPr/>
        </p:nvGrpSpPr>
        <p:grpSpPr bwMode="auto">
          <a:xfrm>
            <a:off x="1041400" y="2100263"/>
            <a:ext cx="211138" cy="295275"/>
            <a:chOff x="656" y="1323"/>
            <a:chExt cx="133" cy="186"/>
          </a:xfrm>
        </p:grpSpPr>
        <p:grpSp>
          <p:nvGrpSpPr>
            <p:cNvPr id="4" name="Group 10"/>
            <p:cNvGrpSpPr>
              <a:grpSpLocks/>
            </p:cNvGrpSpPr>
            <p:nvPr/>
          </p:nvGrpSpPr>
          <p:grpSpPr bwMode="auto">
            <a:xfrm>
              <a:off x="656" y="1323"/>
              <a:ext cx="133" cy="186"/>
              <a:chOff x="656" y="1323"/>
              <a:chExt cx="133" cy="186"/>
            </a:xfrm>
          </p:grpSpPr>
          <p:sp>
            <p:nvSpPr>
              <p:cNvPr id="13323" name="Line 11"/>
              <p:cNvSpPr>
                <a:spLocks noChangeShapeType="1"/>
              </p:cNvSpPr>
              <p:nvPr/>
            </p:nvSpPr>
            <p:spPr bwMode="auto">
              <a:xfrm flipV="1">
                <a:off x="656" y="1456"/>
                <a:ext cx="134" cy="55"/>
              </a:xfrm>
              <a:prstGeom prst="line">
                <a:avLst/>
              </a:prstGeom>
              <a:noFill/>
              <a:ln w="19080">
                <a:solidFill>
                  <a:srgbClr val="FF0000"/>
                </a:solidFill>
                <a:miter lim="800000"/>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a:lstStyle/>
              <a:p>
                <a:endParaRPr lang="en-US"/>
              </a:p>
            </p:txBody>
          </p:sp>
          <p:sp>
            <p:nvSpPr>
              <p:cNvPr id="13324" name="Line 12"/>
              <p:cNvSpPr>
                <a:spLocks noChangeShapeType="1"/>
              </p:cNvSpPr>
              <p:nvPr/>
            </p:nvSpPr>
            <p:spPr bwMode="auto">
              <a:xfrm flipH="1" flipV="1">
                <a:off x="736" y="1322"/>
                <a:ext cx="55" cy="136"/>
              </a:xfrm>
              <a:prstGeom prst="line">
                <a:avLst/>
              </a:prstGeom>
              <a:noFill/>
              <a:ln w="19080">
                <a:solidFill>
                  <a:srgbClr val="FF0000"/>
                </a:solidFill>
                <a:miter lim="800000"/>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a:lstStyle/>
              <a:p>
                <a:endParaRPr lang="en-US"/>
              </a:p>
            </p:txBody>
          </p:sp>
        </p:grpSp>
        <p:grpSp>
          <p:nvGrpSpPr>
            <p:cNvPr id="5" name="Group 13"/>
            <p:cNvGrpSpPr>
              <a:grpSpLocks/>
            </p:cNvGrpSpPr>
            <p:nvPr/>
          </p:nvGrpSpPr>
          <p:grpSpPr bwMode="auto">
            <a:xfrm>
              <a:off x="696" y="1379"/>
              <a:ext cx="63" cy="89"/>
              <a:chOff x="696" y="1379"/>
              <a:chExt cx="63" cy="89"/>
            </a:xfrm>
          </p:grpSpPr>
          <p:sp>
            <p:nvSpPr>
              <p:cNvPr id="13326" name="Line 14"/>
              <p:cNvSpPr>
                <a:spLocks noChangeShapeType="1"/>
              </p:cNvSpPr>
              <p:nvPr/>
            </p:nvSpPr>
            <p:spPr bwMode="auto">
              <a:xfrm flipH="1" flipV="1">
                <a:off x="733" y="1378"/>
                <a:ext cx="27" cy="66"/>
              </a:xfrm>
              <a:prstGeom prst="line">
                <a:avLst/>
              </a:prstGeom>
              <a:noFill/>
              <a:ln w="19080">
                <a:solidFill>
                  <a:srgbClr val="FF0000"/>
                </a:solidFill>
                <a:miter lim="800000"/>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a:lstStyle/>
              <a:p>
                <a:endParaRPr lang="en-US"/>
              </a:p>
            </p:txBody>
          </p:sp>
          <p:sp>
            <p:nvSpPr>
              <p:cNvPr id="13327" name="Line 15"/>
              <p:cNvSpPr>
                <a:spLocks noChangeShapeType="1"/>
              </p:cNvSpPr>
              <p:nvPr/>
            </p:nvSpPr>
            <p:spPr bwMode="auto">
              <a:xfrm flipV="1">
                <a:off x="696" y="1443"/>
                <a:ext cx="64" cy="28"/>
              </a:xfrm>
              <a:prstGeom prst="line">
                <a:avLst/>
              </a:prstGeom>
              <a:noFill/>
              <a:ln w="19080">
                <a:solidFill>
                  <a:srgbClr val="FF0000"/>
                </a:solidFill>
                <a:miter lim="800000"/>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a:lstStyle/>
              <a:p>
                <a:endParaRPr lang="en-US"/>
              </a:p>
            </p:txBody>
          </p:sp>
        </p:grpSp>
      </p:grpSp>
      <p:sp>
        <p:nvSpPr>
          <p:cNvPr id="13328" name="Line 16"/>
          <p:cNvSpPr>
            <a:spLocks noChangeShapeType="1"/>
          </p:cNvSpPr>
          <p:nvPr/>
        </p:nvSpPr>
        <p:spPr bwMode="auto">
          <a:xfrm>
            <a:off x="1257300" y="2314575"/>
            <a:ext cx="3910013" cy="2789238"/>
          </a:xfrm>
          <a:prstGeom prst="line">
            <a:avLst/>
          </a:prstGeom>
          <a:noFill/>
          <a:ln w="9360">
            <a:solidFill>
              <a:srgbClr val="FFFF00"/>
            </a:solidFill>
            <a:prstDash val="dash"/>
            <a:miter lim="800000"/>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a:lstStyle/>
          <a:p>
            <a:endParaRPr lang="en-US"/>
          </a:p>
        </p:txBody>
      </p:sp>
      <p:sp>
        <p:nvSpPr>
          <p:cNvPr id="13329" name="Text Box 17"/>
          <p:cNvSpPr txBox="1">
            <a:spLocks noChangeArrowheads="1"/>
          </p:cNvSpPr>
          <p:nvPr/>
        </p:nvSpPr>
        <p:spPr bwMode="auto">
          <a:xfrm rot="2100000">
            <a:off x="2884488" y="3421063"/>
            <a:ext cx="1062037" cy="433387"/>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114FFB"/>
                </a:solidFill>
                <a:latin typeface="Times New Roman" charset="0"/>
                <a:ea typeface="Bitstream Vera Sans" charset="0"/>
                <a:cs typeface="Bitstream Vera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114FFB"/>
                </a:solidFill>
                <a:latin typeface="Times New Roman" charset="0"/>
                <a:ea typeface="Bitstream Vera Sans" charset="0"/>
                <a:cs typeface="Bitstream Vera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114FFB"/>
                </a:solidFill>
                <a:latin typeface="Times New Roman" charset="0"/>
                <a:ea typeface="Bitstream Vera Sans" charset="0"/>
                <a:cs typeface="Bitstream Vera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114FFB"/>
                </a:solidFill>
                <a:latin typeface="Times New Roman" charset="0"/>
                <a:ea typeface="Bitstream Vera Sans" charset="0"/>
                <a:cs typeface="Bitstream Vera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114FFB"/>
                </a:solidFill>
                <a:latin typeface="Times New Roman" charset="0"/>
                <a:ea typeface="Bitstream Vera Sans" charset="0"/>
                <a:cs typeface="Bitstream Vera Sans" charset="0"/>
              </a:defRPr>
            </a:lvl5pPr>
            <a:lvl6pPr defTabSz="457200" fontAlgn="base">
              <a:lnSpc>
                <a:spcPct val="116000"/>
              </a:lnSpc>
              <a:spcBef>
                <a:spcPct val="0"/>
              </a:spcBef>
              <a:spcAft>
                <a:spcPct val="0"/>
              </a:spcAft>
              <a:buClr>
                <a:srgbClr val="114FFB"/>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114FFB"/>
                </a:solidFill>
                <a:latin typeface="Times New Roman" charset="0"/>
                <a:ea typeface="Bitstream Vera Sans" charset="0"/>
                <a:cs typeface="Bitstream Vera Sans" charset="0"/>
              </a:defRPr>
            </a:lvl6pPr>
            <a:lvl7pPr defTabSz="457200" fontAlgn="base">
              <a:lnSpc>
                <a:spcPct val="116000"/>
              </a:lnSpc>
              <a:spcBef>
                <a:spcPct val="0"/>
              </a:spcBef>
              <a:spcAft>
                <a:spcPct val="0"/>
              </a:spcAft>
              <a:buClr>
                <a:srgbClr val="114FFB"/>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114FFB"/>
                </a:solidFill>
                <a:latin typeface="Times New Roman" charset="0"/>
                <a:ea typeface="Bitstream Vera Sans" charset="0"/>
                <a:cs typeface="Bitstream Vera Sans" charset="0"/>
              </a:defRPr>
            </a:lvl7pPr>
            <a:lvl8pPr defTabSz="457200" fontAlgn="base">
              <a:lnSpc>
                <a:spcPct val="116000"/>
              </a:lnSpc>
              <a:spcBef>
                <a:spcPct val="0"/>
              </a:spcBef>
              <a:spcAft>
                <a:spcPct val="0"/>
              </a:spcAft>
              <a:buClr>
                <a:srgbClr val="114FFB"/>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114FFB"/>
                </a:solidFill>
                <a:latin typeface="Times New Roman" charset="0"/>
                <a:ea typeface="Bitstream Vera Sans" charset="0"/>
                <a:cs typeface="Bitstream Vera Sans" charset="0"/>
              </a:defRPr>
            </a:lvl8pPr>
            <a:lvl9pPr defTabSz="457200" fontAlgn="base">
              <a:lnSpc>
                <a:spcPct val="116000"/>
              </a:lnSpc>
              <a:spcBef>
                <a:spcPct val="0"/>
              </a:spcBef>
              <a:spcAft>
                <a:spcPct val="0"/>
              </a:spcAft>
              <a:buClr>
                <a:srgbClr val="114FFB"/>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114FFB"/>
                </a:solidFill>
                <a:latin typeface="Times New Roman" charset="0"/>
                <a:ea typeface="Bitstream Vera Sans" charset="0"/>
                <a:cs typeface="Bitstream Vera Sans" charset="0"/>
              </a:defRPr>
            </a:lvl9pPr>
          </a:lstStyle>
          <a:p>
            <a:pPr>
              <a:lnSpc>
                <a:spcPct val="124000"/>
              </a:lnSpc>
              <a:spcBef>
                <a:spcPts val="1125"/>
              </a:spcBef>
            </a:pPr>
            <a:r>
              <a:rPr lang="en-GB" sz="1800">
                <a:solidFill>
                  <a:srgbClr val="FFFF00"/>
                </a:solidFill>
                <a:latin typeface="Arial" charset="0"/>
              </a:rPr>
              <a:t>10 ms</a:t>
            </a:r>
          </a:p>
        </p:txBody>
      </p:sp>
      <p:pic>
        <p:nvPicPr>
          <p:cNvPr id="13331" name="Picture 19" descr="C:\Documents and Settings\myers\Desktop\AAA-NY\KMZ_icon.jpg">
            <a:hlinkClick r:id="rId4"/>
          </p:cNvPr>
          <p:cNvPicPr>
            <a:picLocks noChangeAspect="1" noChangeArrowheads="1"/>
          </p:cNvPicPr>
          <p:nvPr/>
        </p:nvPicPr>
        <p:blipFill>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797132" y="0"/>
            <a:ext cx="354012" cy="4191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6888913"/>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2000"/>
    </mc:Choice>
    <mc:Fallback>
      <p:transition spd="slow"/>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3944938" y="1143000"/>
            <a:ext cx="5199062" cy="5257800"/>
          </a:xfrm>
          <a:prstGeom prst="rect">
            <a:avLst/>
          </a:prstGeom>
          <a:blipFill dpi="0" rotWithShape="0">
            <a:blip r:embed="rId3"/>
            <a:srcRect/>
            <a:stretch>
              <a:fillRect/>
            </a:stretch>
          </a:blipFill>
          <a:ln>
            <a:noFill/>
          </a:ln>
          <a:effectLst/>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lIns="90000" tIns="46800" rIns="90000" bIns="46800"/>
          <a:lstStyle/>
          <a:p>
            <a:pPr algn="ctr">
              <a:lnSpc>
                <a:spcPct val="11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114FFB"/>
                </a:solidFill>
                <a:ea typeface="Bitstream Vera Sans" charset="0"/>
                <a:cs typeface="Bitstream Vera Sans" charset="0"/>
              </a:rPr>
              <a:t>  </a:t>
            </a:r>
          </a:p>
        </p:txBody>
      </p:sp>
      <p:sp>
        <p:nvSpPr>
          <p:cNvPr id="17410" name="Rectangle 2"/>
          <p:cNvSpPr>
            <a:spLocks noGrp="1" noChangeArrowheads="1"/>
          </p:cNvSpPr>
          <p:nvPr>
            <p:ph type="title"/>
          </p:nvPr>
        </p:nvSpPr>
        <p:spPr>
          <a:xfrm>
            <a:off x="935038" y="201804"/>
            <a:ext cx="7239000" cy="623887"/>
          </a:xfrm>
          <a:ln/>
        </p:spPr>
        <p:txBody>
          <a:bodyPr anchor="b">
            <a:noAutofit/>
          </a:bodyPr>
          <a:lstStyle/>
          <a:p>
            <a:pPr>
              <a:lnSpc>
                <a:spcPct val="12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atin typeface="Arial"/>
                <a:cs typeface="Arial"/>
              </a:rPr>
              <a:t>What Limits Sensitivity? </a:t>
            </a:r>
          </a:p>
        </p:txBody>
      </p:sp>
      <p:sp>
        <p:nvSpPr>
          <p:cNvPr id="17411" name="Rectangle 3"/>
          <p:cNvSpPr>
            <a:spLocks noGrp="1" noChangeArrowheads="1"/>
          </p:cNvSpPr>
          <p:nvPr>
            <p:ph type="body" idx="1"/>
          </p:nvPr>
        </p:nvSpPr>
        <p:spPr>
          <a:xfrm>
            <a:off x="228600" y="1600200"/>
            <a:ext cx="3810000" cy="4362450"/>
          </a:xfrm>
          <a:ln/>
        </p:spPr>
        <p:txBody>
          <a:bodyPr lIns="92160" tIns="46080" rIns="92160" bIns="46080"/>
          <a:lstStyle/>
          <a:p>
            <a:pPr marL="376238" indent="-376238">
              <a:lnSpc>
                <a:spcPct val="100000"/>
              </a:lnSpc>
              <a:spcBef>
                <a:spcPct val="0"/>
              </a:spcBef>
              <a:buClr>
                <a:srgbClr val="000000"/>
              </a:buClr>
              <a:buSzPct val="110000"/>
              <a:buFont typeface="Wingdings" charset="2"/>
              <a:buChar char=""/>
              <a:tabLst>
                <a:tab pos="833438" algn="l"/>
                <a:tab pos="1290638" algn="l"/>
                <a:tab pos="1747838" algn="l"/>
                <a:tab pos="2205038" algn="l"/>
                <a:tab pos="2662238" algn="l"/>
                <a:tab pos="3119438" algn="l"/>
                <a:tab pos="3576638" algn="l"/>
                <a:tab pos="4033838" algn="l"/>
                <a:tab pos="4491038" algn="l"/>
                <a:tab pos="4948238" algn="l"/>
                <a:tab pos="5405438" algn="l"/>
                <a:tab pos="5862638" algn="l"/>
                <a:tab pos="6319838" algn="l"/>
                <a:tab pos="6777038" algn="l"/>
                <a:tab pos="7234238" algn="l"/>
                <a:tab pos="7691438" algn="l"/>
                <a:tab pos="8148638" algn="l"/>
                <a:tab pos="8605838" algn="l"/>
                <a:tab pos="9063038" algn="l"/>
                <a:tab pos="9520238" algn="l"/>
              </a:tabLst>
            </a:pPr>
            <a:r>
              <a:rPr lang="en-GB" sz="1800"/>
              <a:t>Seismic noise &amp; vibration limit at low frequencies</a:t>
            </a:r>
          </a:p>
          <a:p>
            <a:pPr marL="376238" indent="-376238">
              <a:lnSpc>
                <a:spcPct val="100000"/>
              </a:lnSpc>
              <a:spcBef>
                <a:spcPct val="0"/>
              </a:spcBef>
              <a:buClr>
                <a:srgbClr val="000000"/>
              </a:buClr>
              <a:buSzPct val="110000"/>
              <a:buFont typeface="Wingdings" charset="2"/>
              <a:buNone/>
              <a:tabLst>
                <a:tab pos="833438" algn="l"/>
                <a:tab pos="1290638" algn="l"/>
                <a:tab pos="1747838" algn="l"/>
                <a:tab pos="2205038" algn="l"/>
                <a:tab pos="2662238" algn="l"/>
                <a:tab pos="3119438" algn="l"/>
                <a:tab pos="3576638" algn="l"/>
                <a:tab pos="4033838" algn="l"/>
                <a:tab pos="4491038" algn="l"/>
                <a:tab pos="4948238" algn="l"/>
                <a:tab pos="5405438" algn="l"/>
                <a:tab pos="5862638" algn="l"/>
                <a:tab pos="6319838" algn="l"/>
                <a:tab pos="6777038" algn="l"/>
                <a:tab pos="7234238" algn="l"/>
                <a:tab pos="7691438" algn="l"/>
                <a:tab pos="8148638" algn="l"/>
                <a:tab pos="8605838" algn="l"/>
                <a:tab pos="9063038" algn="l"/>
                <a:tab pos="9520238" algn="l"/>
              </a:tabLst>
            </a:pPr>
            <a:endParaRPr lang="en-GB" sz="1800"/>
          </a:p>
          <a:p>
            <a:pPr marL="376238" indent="-376238">
              <a:lnSpc>
                <a:spcPct val="100000"/>
              </a:lnSpc>
              <a:spcBef>
                <a:spcPct val="0"/>
              </a:spcBef>
              <a:buClr>
                <a:srgbClr val="000000"/>
              </a:buClr>
              <a:buSzPct val="110000"/>
              <a:buFont typeface="Wingdings" charset="2"/>
              <a:buChar char=""/>
              <a:tabLst>
                <a:tab pos="833438" algn="l"/>
                <a:tab pos="1290638" algn="l"/>
                <a:tab pos="1747838" algn="l"/>
                <a:tab pos="2205038" algn="l"/>
                <a:tab pos="2662238" algn="l"/>
                <a:tab pos="3119438" algn="l"/>
                <a:tab pos="3576638" algn="l"/>
                <a:tab pos="4033838" algn="l"/>
                <a:tab pos="4491038" algn="l"/>
                <a:tab pos="4948238" algn="l"/>
                <a:tab pos="5405438" algn="l"/>
                <a:tab pos="5862638" algn="l"/>
                <a:tab pos="6319838" algn="l"/>
                <a:tab pos="6777038" algn="l"/>
                <a:tab pos="7234238" algn="l"/>
                <a:tab pos="7691438" algn="l"/>
                <a:tab pos="8148638" algn="l"/>
                <a:tab pos="8605838" algn="l"/>
                <a:tab pos="9063038" algn="l"/>
                <a:tab pos="9520238" algn="l"/>
              </a:tabLst>
            </a:pPr>
            <a:r>
              <a:rPr lang="en-GB" sz="1800">
                <a:solidFill>
                  <a:srgbClr val="000000"/>
                </a:solidFill>
              </a:rPr>
              <a:t>Atomic vibrations (thermal noise) inside components limit at mid frequencies</a:t>
            </a:r>
          </a:p>
          <a:p>
            <a:pPr marL="376238" indent="-376238">
              <a:lnSpc>
                <a:spcPct val="100000"/>
              </a:lnSpc>
              <a:spcBef>
                <a:spcPct val="0"/>
              </a:spcBef>
              <a:buClr>
                <a:srgbClr val="000000"/>
              </a:buClr>
              <a:buSzPct val="110000"/>
              <a:buFont typeface="Wingdings" charset="2"/>
              <a:buNone/>
              <a:tabLst>
                <a:tab pos="833438" algn="l"/>
                <a:tab pos="1290638" algn="l"/>
                <a:tab pos="1747838" algn="l"/>
                <a:tab pos="2205038" algn="l"/>
                <a:tab pos="2662238" algn="l"/>
                <a:tab pos="3119438" algn="l"/>
                <a:tab pos="3576638" algn="l"/>
                <a:tab pos="4033838" algn="l"/>
                <a:tab pos="4491038" algn="l"/>
                <a:tab pos="4948238" algn="l"/>
                <a:tab pos="5405438" algn="l"/>
                <a:tab pos="5862638" algn="l"/>
                <a:tab pos="6319838" algn="l"/>
                <a:tab pos="6777038" algn="l"/>
                <a:tab pos="7234238" algn="l"/>
                <a:tab pos="7691438" algn="l"/>
                <a:tab pos="8148638" algn="l"/>
                <a:tab pos="8605838" algn="l"/>
                <a:tab pos="9063038" algn="l"/>
                <a:tab pos="9520238" algn="l"/>
              </a:tabLst>
            </a:pPr>
            <a:endParaRPr lang="en-GB" sz="1800">
              <a:solidFill>
                <a:srgbClr val="000000"/>
              </a:solidFill>
            </a:endParaRPr>
          </a:p>
          <a:p>
            <a:pPr marL="376238" indent="-376238">
              <a:lnSpc>
                <a:spcPct val="100000"/>
              </a:lnSpc>
              <a:spcBef>
                <a:spcPct val="0"/>
              </a:spcBef>
              <a:buClr>
                <a:srgbClr val="000000"/>
              </a:buClr>
              <a:buSzPct val="110000"/>
              <a:buFont typeface="Wingdings" charset="2"/>
              <a:buChar char=""/>
              <a:tabLst>
                <a:tab pos="833438" algn="l"/>
                <a:tab pos="1290638" algn="l"/>
                <a:tab pos="1747838" algn="l"/>
                <a:tab pos="2205038" algn="l"/>
                <a:tab pos="2662238" algn="l"/>
                <a:tab pos="3119438" algn="l"/>
                <a:tab pos="3576638" algn="l"/>
                <a:tab pos="4033838" algn="l"/>
                <a:tab pos="4491038" algn="l"/>
                <a:tab pos="4948238" algn="l"/>
                <a:tab pos="5405438" algn="l"/>
                <a:tab pos="5862638" algn="l"/>
                <a:tab pos="6319838" algn="l"/>
                <a:tab pos="6777038" algn="l"/>
                <a:tab pos="7234238" algn="l"/>
                <a:tab pos="7691438" algn="l"/>
                <a:tab pos="8148638" algn="l"/>
                <a:tab pos="8605838" algn="l"/>
                <a:tab pos="9063038" algn="l"/>
                <a:tab pos="9520238" algn="l"/>
              </a:tabLst>
            </a:pPr>
            <a:r>
              <a:rPr lang="en-GB" sz="1800"/>
              <a:t>Quantum nature of light (</a:t>
            </a:r>
            <a:r>
              <a:rPr lang="en-GB" sz="1800" i="1"/>
              <a:t>shot noise</a:t>
            </a:r>
            <a:r>
              <a:rPr lang="en-GB" sz="1800"/>
              <a:t>) limits at high frequencies</a:t>
            </a:r>
          </a:p>
          <a:p>
            <a:pPr marL="376238" indent="-376238">
              <a:lnSpc>
                <a:spcPct val="100000"/>
              </a:lnSpc>
              <a:spcBef>
                <a:spcPct val="0"/>
              </a:spcBef>
              <a:buClr>
                <a:srgbClr val="000000"/>
              </a:buClr>
              <a:buSzPct val="110000"/>
              <a:buFont typeface="Wingdings" charset="2"/>
              <a:buNone/>
              <a:tabLst>
                <a:tab pos="833438" algn="l"/>
                <a:tab pos="1290638" algn="l"/>
                <a:tab pos="1747838" algn="l"/>
                <a:tab pos="2205038" algn="l"/>
                <a:tab pos="2662238" algn="l"/>
                <a:tab pos="3119438" algn="l"/>
                <a:tab pos="3576638" algn="l"/>
                <a:tab pos="4033838" algn="l"/>
                <a:tab pos="4491038" algn="l"/>
                <a:tab pos="4948238" algn="l"/>
                <a:tab pos="5405438" algn="l"/>
                <a:tab pos="5862638" algn="l"/>
                <a:tab pos="6319838" algn="l"/>
                <a:tab pos="6777038" algn="l"/>
                <a:tab pos="7234238" algn="l"/>
                <a:tab pos="7691438" algn="l"/>
                <a:tab pos="8148638" algn="l"/>
                <a:tab pos="8605838" algn="l"/>
                <a:tab pos="9063038" algn="l"/>
                <a:tab pos="9520238" algn="l"/>
              </a:tabLst>
            </a:pPr>
            <a:endParaRPr lang="en-GB" sz="1800"/>
          </a:p>
          <a:p>
            <a:pPr marL="376238" indent="-376238">
              <a:lnSpc>
                <a:spcPct val="100000"/>
              </a:lnSpc>
              <a:spcBef>
                <a:spcPct val="0"/>
              </a:spcBef>
              <a:buClr>
                <a:srgbClr val="000000"/>
              </a:buClr>
              <a:buSzPct val="110000"/>
              <a:buFont typeface="Wingdings" charset="2"/>
              <a:buChar char=""/>
              <a:tabLst>
                <a:tab pos="833438" algn="l"/>
                <a:tab pos="1290638" algn="l"/>
                <a:tab pos="1747838" algn="l"/>
                <a:tab pos="2205038" algn="l"/>
                <a:tab pos="2662238" algn="l"/>
                <a:tab pos="3119438" algn="l"/>
                <a:tab pos="3576638" algn="l"/>
                <a:tab pos="4033838" algn="l"/>
                <a:tab pos="4491038" algn="l"/>
                <a:tab pos="4948238" algn="l"/>
                <a:tab pos="5405438" algn="l"/>
                <a:tab pos="5862638" algn="l"/>
                <a:tab pos="6319838" algn="l"/>
                <a:tab pos="6777038" algn="l"/>
                <a:tab pos="7234238" algn="l"/>
                <a:tab pos="7691438" algn="l"/>
                <a:tab pos="8148638" algn="l"/>
                <a:tab pos="8605838" algn="l"/>
                <a:tab pos="9063038" algn="l"/>
                <a:tab pos="9520238" algn="l"/>
              </a:tabLst>
            </a:pPr>
            <a:r>
              <a:rPr lang="en-GB" sz="1800">
                <a:solidFill>
                  <a:srgbClr val="FF0000"/>
                </a:solidFill>
              </a:rPr>
              <a:t>Myriad details of the lasers, electronics, etc., can make problems above these levels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xfrm>
            <a:off x="1408113" y="55563"/>
            <a:ext cx="6324600" cy="696912"/>
          </a:xfrm>
          <a:ln/>
        </p:spPr>
        <p:txBody>
          <a:bodyPr>
            <a:normAutofit fontScale="90000"/>
          </a:bodyPr>
          <a:lstStyle/>
          <a:p>
            <a:pPr>
              <a:lnSpc>
                <a:spcPct val="12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t>Pulsar Upper Limits  (S2)</a:t>
            </a:r>
          </a:p>
        </p:txBody>
      </p:sp>
      <p:pic>
        <p:nvPicPr>
          <p:cNvPr id="18434" name="Picture 2"/>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990600" y="1143000"/>
            <a:ext cx="6627813" cy="526732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blipFill dpi="0" rotWithShape="0">
                  <a:blip/>
                  <a:srcRect/>
                  <a:stretch>
                    <a:fillRect/>
                  </a:stretch>
                </a:blip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pic>
      <p:sp>
        <p:nvSpPr>
          <p:cNvPr id="18435" name="Rectangle 3"/>
          <p:cNvSpPr>
            <a:spLocks noChangeArrowheads="1"/>
          </p:cNvSpPr>
          <p:nvPr/>
        </p:nvSpPr>
        <p:spPr bwMode="auto">
          <a:xfrm>
            <a:off x="6705600" y="914400"/>
            <a:ext cx="2438400" cy="341313"/>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lIns="90000" tIns="46800" rIns="90000" bIns="46800">
            <a:spAutoFit/>
          </a:bodyPr>
          <a:lstStyle/>
          <a:p>
            <a:pPr>
              <a:lnSpc>
                <a:spcPct val="11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a:solidFill>
                  <a:srgbClr val="0047FF"/>
                </a:solidFill>
                <a:latin typeface="Helvetica" charset="0"/>
                <a:ea typeface="Bitstream Vera Sans" charset="0"/>
                <a:cs typeface="Bitstream Vera Sans" charset="0"/>
              </a:rPr>
              <a:t>S2: 14 Feb to 14 April 2003</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1408113" y="0"/>
            <a:ext cx="6324600" cy="696913"/>
          </a:xfrm>
          <a:ln/>
        </p:spPr>
        <p:txBody>
          <a:bodyPr>
            <a:normAutofit fontScale="90000"/>
          </a:bodyPr>
          <a:lstStyle/>
          <a:p>
            <a:pPr>
              <a:lnSpc>
                <a:spcPct val="12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atin typeface="Helvetica"/>
                <a:cs typeface="Helvetica"/>
              </a:rPr>
              <a:t>S3 Sensitivity</a:t>
            </a:r>
          </a:p>
        </p:txBody>
      </p:sp>
      <p:pic>
        <p:nvPicPr>
          <p:cNvPr id="19458" name="Picture 2"/>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38200" y="1143000"/>
            <a:ext cx="6943725" cy="5332413"/>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blipFill dpi="0" rotWithShape="0">
                  <a:blip/>
                  <a:srcRect/>
                  <a:stretch>
                    <a:fillRect/>
                  </a:stretch>
                </a:blip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pic>
      <p:sp>
        <p:nvSpPr>
          <p:cNvPr id="19459" name="Text Box 3"/>
          <p:cNvSpPr txBox="1">
            <a:spLocks noChangeArrowheads="1"/>
          </p:cNvSpPr>
          <p:nvPr/>
        </p:nvSpPr>
        <p:spPr bwMode="auto">
          <a:xfrm>
            <a:off x="6537325" y="914400"/>
            <a:ext cx="2606675" cy="341313"/>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9pPr>
          </a:lstStyle>
          <a:p>
            <a:pPr>
              <a:lnSpc>
                <a:spcPct val="116000"/>
              </a:lnSpc>
            </a:pPr>
            <a:r>
              <a:rPr lang="en-GB" sz="1400">
                <a:solidFill>
                  <a:srgbClr val="0000CC"/>
                </a:solidFill>
                <a:latin typeface="Helvetica" charset="0"/>
              </a:rPr>
              <a:t>S3: 31 Oct 2004 to 9 Jan 2005</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62000" y="960438"/>
            <a:ext cx="7543800" cy="581977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blipFill dpi="0" rotWithShape="0">
                  <a:blip/>
                  <a:srcRect/>
                  <a:stretch>
                    <a:fillRect/>
                  </a:stretch>
                </a:blip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pic>
      <p:sp>
        <p:nvSpPr>
          <p:cNvPr id="20482" name="Rectangle 2"/>
          <p:cNvSpPr>
            <a:spLocks noGrp="1" noChangeArrowheads="1"/>
          </p:cNvSpPr>
          <p:nvPr>
            <p:ph type="title"/>
          </p:nvPr>
        </p:nvSpPr>
        <p:spPr>
          <a:xfrm>
            <a:off x="1035050" y="71438"/>
            <a:ext cx="7086600" cy="701675"/>
          </a:xfrm>
          <a:ln/>
        </p:spPr>
        <p:txBody>
          <a:bodyPr>
            <a:normAutofit fontScale="90000"/>
          </a:bodyPr>
          <a:lstStyle/>
          <a:p>
            <a:pPr>
              <a:lnSpc>
                <a:spcPct val="12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t>Strain Sensitivity   S1 - S5</a:t>
            </a:r>
          </a:p>
        </p:txBody>
      </p:sp>
      <p:sp>
        <p:nvSpPr>
          <p:cNvPr id="20483" name="Text Box 3"/>
          <p:cNvSpPr txBox="1">
            <a:spLocks noChangeArrowheads="1"/>
          </p:cNvSpPr>
          <p:nvPr/>
        </p:nvSpPr>
        <p:spPr bwMode="auto">
          <a:xfrm>
            <a:off x="6413500" y="914400"/>
            <a:ext cx="2724150" cy="341313"/>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9pPr>
          </a:lstStyle>
          <a:p>
            <a:pPr>
              <a:lnSpc>
                <a:spcPct val="116000"/>
              </a:lnSpc>
            </a:pPr>
            <a:r>
              <a:rPr lang="en-GB" sz="1400">
                <a:solidFill>
                  <a:srgbClr val="0000CC"/>
                </a:solidFill>
                <a:latin typeface="Helvetica" charset="0"/>
              </a:rPr>
              <a:t>S5: 4 Nov 2005 to 30 Sept 2007</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1408113" y="73025"/>
            <a:ext cx="6324600" cy="696913"/>
          </a:xfrm>
          <a:ln/>
        </p:spPr>
        <p:txBody>
          <a:bodyPr>
            <a:normAutofit fontScale="90000"/>
          </a:bodyPr>
          <a:lstStyle/>
          <a:p>
            <a:pPr>
              <a:lnSpc>
                <a:spcPct val="12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t>Challenge of the NSB</a:t>
            </a:r>
          </a:p>
        </p:txBody>
      </p:sp>
      <p:pic>
        <p:nvPicPr>
          <p:cNvPr id="21506" name="Picture 2"/>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572000" y="1219200"/>
            <a:ext cx="4572000" cy="314007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blipFill dpi="0" rotWithShape="0">
                  <a:blip/>
                  <a:srcRect/>
                  <a:stretch>
                    <a:fillRect/>
                  </a:stretch>
                </a:blip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pic>
      <p:sp>
        <p:nvSpPr>
          <p:cNvPr id="21507" name="Text Box 3"/>
          <p:cNvSpPr txBox="1">
            <a:spLocks noChangeArrowheads="1"/>
          </p:cNvSpPr>
          <p:nvPr/>
        </p:nvSpPr>
        <p:spPr bwMode="auto">
          <a:xfrm>
            <a:off x="228600" y="1143000"/>
            <a:ext cx="4343400" cy="323532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9pPr>
          </a:lstStyle>
          <a:p>
            <a:pPr>
              <a:lnSpc>
                <a:spcPct val="116000"/>
              </a:lnSpc>
            </a:pPr>
            <a:r>
              <a:rPr lang="en-GB" sz="2000" b="1">
                <a:solidFill>
                  <a:srgbClr val="000000"/>
                </a:solidFill>
              </a:rPr>
              <a:t>National Science Board Resolution </a:t>
            </a:r>
            <a:r>
              <a:rPr lang="en-GB" sz="1600" b="1">
                <a:solidFill>
                  <a:srgbClr val="000000"/>
                </a:solidFill>
              </a:rPr>
              <a:t>(2005):</a:t>
            </a:r>
          </a:p>
          <a:p>
            <a:pPr>
              <a:lnSpc>
                <a:spcPct val="116000"/>
              </a:lnSpc>
            </a:pPr>
            <a:endParaRPr lang="en-GB" sz="2000">
              <a:solidFill>
                <a:srgbClr val="000000"/>
              </a:solidFill>
              <a:latin typeface="Helvetica" charset="0"/>
            </a:endParaRPr>
          </a:p>
          <a:p>
            <a:pPr>
              <a:lnSpc>
                <a:spcPct val="116000"/>
              </a:lnSpc>
            </a:pPr>
            <a:r>
              <a:rPr lang="en-GB" sz="1600" i="1">
                <a:solidFill>
                  <a:srgbClr val="000000"/>
                </a:solidFill>
                <a:latin typeface="Helvetica" charset="0"/>
              </a:rPr>
              <a:t>"The Board approved the resolution [supporting funding for Advanced LIGO] with the understanding that the existing LIGO Program will collect at least a year's data of coincident operating at the science goal sensitivity before initiating facility upgrades to the new Advanced LIGO technology."</a:t>
            </a:r>
          </a:p>
          <a:p>
            <a:pPr algn="r">
              <a:lnSpc>
                <a:spcPct val="116000"/>
              </a:lnSpc>
            </a:pPr>
            <a:r>
              <a:rPr lang="en-GB" sz="1000">
                <a:solidFill>
                  <a:srgbClr val="808080"/>
                </a:solidFill>
                <a:latin typeface="Helvetica" charset="0"/>
              </a:rPr>
              <a:t>Source: B. Berger, "View from the NSF", G050339-00</a:t>
            </a:r>
          </a:p>
        </p:txBody>
      </p:sp>
      <p:sp>
        <p:nvSpPr>
          <p:cNvPr id="21508" name="Text Box 4"/>
          <p:cNvSpPr txBox="1">
            <a:spLocks noChangeArrowheads="1"/>
          </p:cNvSpPr>
          <p:nvPr/>
        </p:nvSpPr>
        <p:spPr bwMode="auto">
          <a:xfrm>
            <a:off x="247650" y="4953000"/>
            <a:ext cx="4734499" cy="815634"/>
          </a:xfrm>
          <a:prstGeom prst="rect">
            <a:avLst/>
          </a:prstGeom>
          <a:noFill/>
          <a:ln w="28440">
            <a:solidFill>
              <a:srgbClr val="DE2091"/>
            </a:solidFill>
            <a:miter lim="800000"/>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9pPr>
          </a:lstStyle>
          <a:p>
            <a:pPr>
              <a:lnSpc>
                <a:spcPct val="86000"/>
              </a:lnSpc>
            </a:pPr>
            <a:r>
              <a:rPr lang="en-GB" sz="1800">
                <a:solidFill>
                  <a:srgbClr val="0000CC"/>
                </a:solidFill>
                <a:latin typeface="Helvetica" charset="0"/>
              </a:rPr>
              <a:t>S5 completed successfully 30 Sept 2007!</a:t>
            </a:r>
          </a:p>
          <a:p>
            <a:pPr>
              <a:lnSpc>
                <a:spcPct val="86000"/>
              </a:lnSpc>
            </a:pPr>
            <a:endParaRPr lang="en-GB" sz="1800">
              <a:solidFill>
                <a:srgbClr val="0000CC"/>
              </a:solidFill>
              <a:latin typeface="Helvetica" charset="0"/>
            </a:endParaRPr>
          </a:p>
          <a:p>
            <a:pPr>
              <a:lnSpc>
                <a:spcPct val="86000"/>
              </a:lnSpc>
            </a:pPr>
            <a:r>
              <a:rPr lang="en-GB" sz="1800">
                <a:solidFill>
                  <a:srgbClr val="0000CC"/>
                </a:solidFill>
                <a:latin typeface="Helvetica" charset="0"/>
              </a:rPr>
              <a:t>Proceeded to upgrade to "Enhanced LIGO"</a:t>
            </a:r>
          </a:p>
        </p:txBody>
      </p:sp>
      <p:sp>
        <p:nvSpPr>
          <p:cNvPr id="21509" name="Text Box 5"/>
          <p:cNvSpPr txBox="1">
            <a:spLocks noChangeArrowheads="1"/>
          </p:cNvSpPr>
          <p:nvPr/>
        </p:nvSpPr>
        <p:spPr bwMode="auto">
          <a:xfrm>
            <a:off x="5181600" y="4691820"/>
            <a:ext cx="3733800" cy="1504950"/>
          </a:xfrm>
          <a:prstGeom prst="rect">
            <a:avLst/>
          </a:prstGeom>
          <a:noFill/>
          <a:ln w="28440">
            <a:solidFill>
              <a:srgbClr val="66FF33"/>
            </a:solidFill>
            <a:miter lim="800000"/>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9pPr>
          </a:lstStyle>
          <a:p>
            <a:pPr>
              <a:lnSpc>
                <a:spcPct val="116000"/>
              </a:lnSpc>
            </a:pPr>
            <a:r>
              <a:rPr lang="en-GB" sz="1600" dirty="0">
                <a:solidFill>
                  <a:srgbClr val="0000CC"/>
                </a:solidFill>
                <a:latin typeface="Helvetica" charset="0"/>
              </a:rPr>
              <a:t>S6 run</a:t>
            </a:r>
            <a:r>
              <a:rPr lang="en-GB" sz="1600" dirty="0" smtClean="0">
                <a:solidFill>
                  <a:srgbClr val="0000CC"/>
                </a:solidFill>
                <a:latin typeface="Helvetica" charset="0"/>
              </a:rPr>
              <a:t> started </a:t>
            </a:r>
            <a:r>
              <a:rPr lang="en-GB" sz="1600" dirty="0">
                <a:solidFill>
                  <a:srgbClr val="0000CC"/>
                </a:solidFill>
                <a:latin typeface="Helvetica" charset="0"/>
              </a:rPr>
              <a:t>with "</a:t>
            </a:r>
            <a:r>
              <a:rPr lang="en-GB" sz="1600" i="1" dirty="0">
                <a:solidFill>
                  <a:srgbClr val="0000CC"/>
                </a:solidFill>
                <a:latin typeface="Helvetica" charset="0"/>
              </a:rPr>
              <a:t>Enhanced LIGO</a:t>
            </a:r>
            <a:r>
              <a:rPr lang="en-GB" sz="1600" dirty="0">
                <a:solidFill>
                  <a:srgbClr val="0000CC"/>
                </a:solidFill>
                <a:latin typeface="Helvetica" charset="0"/>
              </a:rPr>
              <a:t>" in mid 2009, with</a:t>
            </a:r>
            <a:r>
              <a:rPr lang="en-GB" sz="1600" dirty="0" smtClean="0">
                <a:solidFill>
                  <a:srgbClr val="0000CC"/>
                </a:solidFill>
                <a:latin typeface="Helvetica" charset="0"/>
              </a:rPr>
              <a:t> ×2  </a:t>
            </a:r>
            <a:r>
              <a:rPr lang="en-GB" sz="1600" dirty="0">
                <a:solidFill>
                  <a:srgbClr val="0000CC"/>
                </a:solidFill>
                <a:latin typeface="Helvetica" charset="0"/>
              </a:rPr>
              <a:t>sensitivity</a:t>
            </a:r>
          </a:p>
          <a:p>
            <a:pPr>
              <a:lnSpc>
                <a:spcPct val="116000"/>
              </a:lnSpc>
            </a:pPr>
            <a:endParaRPr lang="en-GB" sz="1600" dirty="0">
              <a:solidFill>
                <a:srgbClr val="0000CC"/>
              </a:solidFill>
              <a:latin typeface="Helvetica" charset="0"/>
            </a:endParaRPr>
          </a:p>
          <a:p>
            <a:pPr>
              <a:lnSpc>
                <a:spcPct val="116000"/>
              </a:lnSpc>
            </a:pPr>
            <a:r>
              <a:rPr lang="en-GB" sz="1600" i="1" u="sng" dirty="0">
                <a:solidFill>
                  <a:srgbClr val="FF9900"/>
                </a:solidFill>
                <a:latin typeface="Helvetica" charset="0"/>
              </a:rPr>
              <a:t>Advanced LIGO</a:t>
            </a:r>
            <a:r>
              <a:rPr lang="en-GB" sz="1600" dirty="0">
                <a:solidFill>
                  <a:srgbClr val="FF9900"/>
                </a:solidFill>
                <a:latin typeface="Helvetica" charset="0"/>
              </a:rPr>
              <a:t>  began taking data in </a:t>
            </a:r>
            <a:r>
              <a:rPr lang="en-GB" sz="1600" dirty="0" smtClean="0">
                <a:solidFill>
                  <a:srgbClr val="FF9900"/>
                </a:solidFill>
                <a:latin typeface="Helvetica" charset="0"/>
              </a:rPr>
              <a:t>2015, </a:t>
            </a:r>
            <a:r>
              <a:rPr lang="en-GB" sz="1600" dirty="0">
                <a:solidFill>
                  <a:srgbClr val="FF9900"/>
                </a:solidFill>
                <a:latin typeface="Helvetica" charset="0"/>
              </a:rPr>
              <a:t>with</a:t>
            </a:r>
            <a:r>
              <a:rPr lang="en-GB" sz="1600" dirty="0" smtClean="0">
                <a:solidFill>
                  <a:srgbClr val="FF9900"/>
                </a:solidFill>
                <a:latin typeface="Helvetica" charset="0"/>
              </a:rPr>
              <a:t>  ×10 </a:t>
            </a:r>
            <a:r>
              <a:rPr lang="en-GB" sz="1600" dirty="0">
                <a:solidFill>
                  <a:srgbClr val="FF9900"/>
                </a:solidFill>
                <a:latin typeface="Helvetica" charset="0"/>
              </a:rPr>
              <a:t>sensitivity.</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1143000" y="17463"/>
            <a:ext cx="6858000" cy="842962"/>
          </a:xfrm>
          <a:ln/>
        </p:spPr>
        <p:txBody>
          <a:bodyPr>
            <a:normAutofit fontScale="90000"/>
          </a:bodyPr>
          <a:lstStyle/>
          <a:p>
            <a:pPr>
              <a:lnSpc>
                <a:spcPct val="15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t>LIGO Timelines</a:t>
            </a:r>
          </a:p>
        </p:txBody>
      </p:sp>
      <p:pic>
        <p:nvPicPr>
          <p:cNvPr id="22530" name="Picture 2"/>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57200" y="4038600"/>
            <a:ext cx="8458200" cy="182562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blipFill dpi="0" rotWithShape="0">
                  <a:blip/>
                  <a:srcRect/>
                  <a:stretch>
                    <a:fillRect/>
                  </a:stretch>
                </a:blip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pic>
      <p:pic>
        <p:nvPicPr>
          <p:cNvPr id="22531" name="Picture 3"/>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04800" y="1143000"/>
            <a:ext cx="8610600" cy="1668463"/>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blipFill dpi="0" rotWithShape="0">
                  <a:blip/>
                  <a:srcRect/>
                  <a:stretch>
                    <a:fillRect/>
                  </a:stretch>
                </a:blip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pic>
      <p:sp>
        <p:nvSpPr>
          <p:cNvPr id="22532" name="Text Box 4"/>
          <p:cNvSpPr txBox="1">
            <a:spLocks noChangeArrowheads="1"/>
          </p:cNvSpPr>
          <p:nvPr/>
        </p:nvSpPr>
        <p:spPr bwMode="auto">
          <a:xfrm>
            <a:off x="304800" y="3085447"/>
            <a:ext cx="2528516" cy="449996"/>
          </a:xfrm>
          <a:prstGeom prst="rect">
            <a:avLst/>
          </a:prstGeom>
          <a:noFill/>
          <a:ln w="12700">
            <a:solidFill>
              <a:srgbClr val="4F81BD"/>
            </a:solid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9pPr>
          </a:lstStyle>
          <a:p>
            <a:pPr>
              <a:lnSpc>
                <a:spcPct val="134000"/>
              </a:lnSpc>
            </a:pPr>
            <a:r>
              <a:rPr lang="en-GB" sz="1800" dirty="0">
                <a:solidFill>
                  <a:srgbClr val="3333CC"/>
                </a:solidFill>
                <a:latin typeface="+mn-lt"/>
              </a:rPr>
              <a:t>Construction began 1995</a:t>
            </a:r>
          </a:p>
        </p:txBody>
      </p:sp>
      <p:sp>
        <p:nvSpPr>
          <p:cNvPr id="22533" name="Text Box 5"/>
          <p:cNvSpPr txBox="1">
            <a:spLocks noChangeArrowheads="1"/>
          </p:cNvSpPr>
          <p:nvPr/>
        </p:nvSpPr>
        <p:spPr bwMode="auto">
          <a:xfrm>
            <a:off x="4521199" y="2607027"/>
            <a:ext cx="3781181" cy="648512"/>
          </a:xfrm>
          <a:prstGeom prst="rect">
            <a:avLst/>
          </a:prstGeom>
          <a:noFill/>
          <a:ln w="12700" cap="flat" cmpd="sng" algn="ctr">
            <a:solidFill>
              <a:srgbClr val="4F81BD"/>
            </a:solidFill>
            <a:prstDash val="solid"/>
            <a:round/>
            <a:headEnd type="none" w="med" len="med"/>
            <a:tailEnd type="non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9pPr>
          </a:lstStyle>
          <a:p>
            <a:r>
              <a:rPr lang="en-GB" sz="1800" dirty="0" smtClean="0">
                <a:solidFill>
                  <a:srgbClr val="3333CC"/>
                </a:solidFill>
                <a:latin typeface="+mn-lt"/>
              </a:rPr>
              <a:t>Enhanced </a:t>
            </a:r>
            <a:r>
              <a:rPr lang="en-GB" sz="1800" dirty="0">
                <a:solidFill>
                  <a:srgbClr val="3333CC"/>
                </a:solidFill>
                <a:latin typeface="+mn-lt"/>
              </a:rPr>
              <a:t>LIGO and Advanced LIGO approved in principle by NSB in 2005.</a:t>
            </a:r>
          </a:p>
        </p:txBody>
      </p:sp>
      <p:cxnSp>
        <p:nvCxnSpPr>
          <p:cNvPr id="8" name="Straight Connector 7"/>
          <p:cNvCxnSpPr/>
          <p:nvPr/>
        </p:nvCxnSpPr>
        <p:spPr>
          <a:xfrm>
            <a:off x="8546380" y="4881109"/>
            <a:ext cx="271154"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8481147" y="4411351"/>
            <a:ext cx="768614" cy="369332"/>
          </a:xfrm>
          <a:prstGeom prst="rect">
            <a:avLst/>
          </a:prstGeom>
          <a:noFill/>
        </p:spPr>
        <p:txBody>
          <a:bodyPr wrap="square" rtlCol="0">
            <a:spAutoFit/>
          </a:bodyPr>
          <a:lstStyle/>
          <a:p>
            <a:r>
              <a:rPr lang="en-US"/>
              <a:t>O1</a:t>
            </a:r>
          </a:p>
        </p:txBody>
      </p:sp>
      <p:sp>
        <p:nvSpPr>
          <p:cNvPr id="10" name="Text Box 4"/>
          <p:cNvSpPr txBox="1">
            <a:spLocks noChangeArrowheads="1"/>
          </p:cNvSpPr>
          <p:nvPr/>
        </p:nvSpPr>
        <p:spPr bwMode="auto">
          <a:xfrm>
            <a:off x="4522822" y="4049049"/>
            <a:ext cx="2270746" cy="821175"/>
          </a:xfrm>
          <a:prstGeom prst="rect">
            <a:avLst/>
          </a:prstGeom>
          <a:noFill/>
          <a:ln w="12700">
            <a:solidFill>
              <a:srgbClr val="4F81BD"/>
            </a:solid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9pPr>
          </a:lstStyle>
          <a:p>
            <a:pPr>
              <a:lnSpc>
                <a:spcPct val="134000"/>
              </a:lnSpc>
            </a:pPr>
            <a:r>
              <a:rPr lang="en-GB" sz="1800" dirty="0">
                <a:solidFill>
                  <a:srgbClr val="3333CC"/>
                </a:solidFill>
                <a:latin typeface="+mn-lt"/>
              </a:rPr>
              <a:t>Advanced LIGO began </a:t>
            </a:r>
          </a:p>
          <a:p>
            <a:pPr>
              <a:lnSpc>
                <a:spcPct val="134000"/>
              </a:lnSpc>
            </a:pPr>
            <a:r>
              <a:rPr lang="en-GB" sz="1800" dirty="0">
                <a:solidFill>
                  <a:srgbClr val="3333CC"/>
                </a:solidFill>
                <a:latin typeface="+mn-lt"/>
              </a:rPr>
              <a:t>taking data Sept. 2015</a:t>
            </a:r>
          </a:p>
        </p:txBody>
      </p:sp>
      <p:sp>
        <p:nvSpPr>
          <p:cNvPr id="14" name="Parallelogram 13"/>
          <p:cNvSpPr/>
          <p:nvPr/>
        </p:nvSpPr>
        <p:spPr>
          <a:xfrm flipH="1">
            <a:off x="6791324" y="5067300"/>
            <a:ext cx="1689822" cy="482600"/>
          </a:xfrm>
          <a:prstGeom prst="parallelogram">
            <a:avLst/>
          </a:prstGeom>
          <a:solidFill>
            <a:schemeClr val="accent2">
              <a:alpha val="6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1371600" y="100013"/>
            <a:ext cx="6400800" cy="604837"/>
          </a:xfrm>
          <a:ln/>
        </p:spPr>
        <p:txBody>
          <a:bodyPr lIns="0" tIns="0" rIns="0" bIns="0">
            <a:normAutofit/>
          </a:bodyPr>
          <a:lstStyle/>
          <a:p>
            <a:pPr>
              <a:lnSpc>
                <a:spcPct val="12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latin typeface="Helvetica"/>
                <a:cs typeface="Helvetica"/>
              </a:rPr>
              <a:t>Summary</a:t>
            </a:r>
            <a:endParaRPr lang="en-GB" dirty="0">
              <a:latin typeface="Helvetica"/>
              <a:cs typeface="Helvetica"/>
            </a:endParaRPr>
          </a:p>
        </p:txBody>
      </p:sp>
      <p:sp>
        <p:nvSpPr>
          <p:cNvPr id="4098" name="Rectangle 2"/>
          <p:cNvSpPr>
            <a:spLocks noGrp="1" noChangeArrowheads="1"/>
          </p:cNvSpPr>
          <p:nvPr>
            <p:ph type="subTitle" idx="4294967295"/>
          </p:nvPr>
        </p:nvSpPr>
        <p:spPr bwMode="auto">
          <a:xfrm>
            <a:off x="266700" y="990600"/>
            <a:ext cx="6969430" cy="5867400"/>
          </a:xfrm>
          <a:prstGeom prst="rect">
            <a:avLst/>
          </a:prstGeo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lIns="0" tIns="0" rIns="0" bIns="0" anchor="t">
            <a:normAutofit/>
          </a:bodyPr>
          <a:lstStyle/>
          <a:p>
            <a:pPr marL="274320" indent="-274320">
              <a:spcBef>
                <a:spcPct val="0"/>
              </a:spcBef>
              <a:spcAft>
                <a:spcPts val="2400"/>
              </a:spcAft>
              <a:buClr>
                <a:srgbClr val="000000"/>
              </a:buClr>
              <a:buFont typeface="Times New Roman"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pPr>
            <a:r>
              <a:rPr lang="en-GB" sz="2000" dirty="0">
                <a:solidFill>
                  <a:srgbClr val="000000"/>
                </a:solidFill>
                <a:latin typeface="Helvetica"/>
                <a:cs typeface="Helvetica"/>
              </a:rPr>
              <a:t>LIGO </a:t>
            </a:r>
            <a:r>
              <a:rPr lang="en-GB" sz="2000" strike="sngStrike" dirty="0">
                <a:solidFill>
                  <a:srgbClr val="7F7F7F"/>
                </a:solidFill>
                <a:latin typeface="Helvetica"/>
                <a:cs typeface="Helvetica"/>
              </a:rPr>
              <a:t>is</a:t>
            </a:r>
            <a:r>
              <a:rPr lang="en-GB" sz="2000" dirty="0">
                <a:solidFill>
                  <a:srgbClr val="000000"/>
                </a:solidFill>
                <a:latin typeface="Helvetica"/>
                <a:cs typeface="Helvetica"/>
              </a:rPr>
              <a:t> was a cutting-edge </a:t>
            </a:r>
            <a:r>
              <a:rPr lang="en-GB" sz="2000" i="1" dirty="0">
                <a:solidFill>
                  <a:srgbClr val="000000"/>
                </a:solidFill>
                <a:latin typeface="Helvetica"/>
                <a:cs typeface="Helvetica"/>
              </a:rPr>
              <a:t>physics experiment</a:t>
            </a:r>
            <a:r>
              <a:rPr lang="en-GB" sz="2000" dirty="0">
                <a:solidFill>
                  <a:srgbClr val="000000"/>
                </a:solidFill>
                <a:latin typeface="Helvetica"/>
                <a:cs typeface="Helvetica"/>
              </a:rPr>
              <a:t> which </a:t>
            </a:r>
            <a:r>
              <a:rPr lang="en-GB" sz="2000" strike="sngStrike" dirty="0">
                <a:solidFill>
                  <a:schemeClr val="bg1">
                    <a:lumMod val="50000"/>
                  </a:schemeClr>
                </a:solidFill>
                <a:latin typeface="Helvetica"/>
                <a:cs typeface="Helvetica"/>
              </a:rPr>
              <a:t>is</a:t>
            </a:r>
            <a:r>
              <a:rPr lang="en-GB" sz="2000" dirty="0">
                <a:solidFill>
                  <a:srgbClr val="000000"/>
                </a:solidFill>
                <a:latin typeface="Helvetica"/>
                <a:cs typeface="Helvetica"/>
              </a:rPr>
              <a:t> was attempting to detect gravitational waves, and thereby test Einstein's general theory of relativity for dynamical fields.</a:t>
            </a:r>
          </a:p>
          <a:p>
            <a:pPr marL="274320" indent="-274320">
              <a:spcBef>
                <a:spcPct val="0"/>
              </a:spcBef>
              <a:spcAft>
                <a:spcPts val="2400"/>
              </a:spcAft>
              <a:buClr>
                <a:srgbClr val="000000"/>
              </a:buClr>
              <a:buFont typeface="Times New Roman"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pPr>
            <a:r>
              <a:rPr lang="en-GB" sz="2000" dirty="0">
                <a:solidFill>
                  <a:srgbClr val="FF3300"/>
                </a:solidFill>
                <a:latin typeface="Helvetica"/>
                <a:cs typeface="Helvetica"/>
              </a:rPr>
              <a:t>Detection of gravitational waves will open up an entirely new branch of </a:t>
            </a:r>
            <a:r>
              <a:rPr lang="en-GB" sz="2000" b="1" dirty="0">
                <a:solidFill>
                  <a:srgbClr val="FF3300"/>
                </a:solidFill>
                <a:latin typeface="Helvetica"/>
                <a:cs typeface="Helvetica"/>
              </a:rPr>
              <a:t>astronomy!</a:t>
            </a:r>
            <a:endParaRPr lang="en-GB" sz="2000" dirty="0">
              <a:solidFill>
                <a:srgbClr val="000000"/>
              </a:solidFill>
              <a:latin typeface="Helvetica"/>
              <a:cs typeface="Helvetica"/>
            </a:endParaRPr>
          </a:p>
          <a:p>
            <a:pPr marL="274320" indent="-274320">
              <a:spcBef>
                <a:spcPct val="0"/>
              </a:spcBef>
              <a:spcAft>
                <a:spcPts val="2400"/>
              </a:spcAft>
              <a:buClr>
                <a:srgbClr val="000000"/>
              </a:buClr>
              <a:buFont typeface="Times New Roman"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pPr>
            <a:r>
              <a:rPr lang="en-GB" sz="2000" dirty="0">
                <a:solidFill>
                  <a:srgbClr val="000000"/>
                </a:solidFill>
                <a:latin typeface="Helvetica"/>
                <a:cs typeface="Helvetica"/>
              </a:rPr>
              <a:t>LIGO is the most sensitive optical device on the planet.</a:t>
            </a:r>
          </a:p>
          <a:p>
            <a:pPr marL="274320" indent="-274320">
              <a:lnSpc>
                <a:spcPct val="100000"/>
              </a:lnSpc>
              <a:spcBef>
                <a:spcPct val="0"/>
              </a:spcBef>
              <a:spcAft>
                <a:spcPts val="2400"/>
              </a:spcAft>
              <a:buClr>
                <a:srgbClr val="3333CC"/>
              </a:buClr>
              <a:buFont typeface="Times New Roman"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pPr>
            <a:r>
              <a:rPr lang="en-GB" sz="2000" dirty="0">
                <a:solidFill>
                  <a:srgbClr val="3333CC"/>
                </a:solidFill>
                <a:latin typeface="Helvetica"/>
                <a:cs typeface="Helvetica"/>
              </a:rPr>
              <a:t>The computational effort required to perform an </a:t>
            </a:r>
            <a:r>
              <a:rPr lang="en-GB" sz="2000" dirty="0" smtClean="0">
                <a:solidFill>
                  <a:srgbClr val="3333CC"/>
                </a:solidFill>
                <a:latin typeface="Helvetica"/>
                <a:cs typeface="Helvetica"/>
              </a:rPr>
              <a:t>“</a:t>
            </a:r>
            <a:r>
              <a:rPr lang="en-GB" sz="2000" dirty="0">
                <a:solidFill>
                  <a:srgbClr val="3333CC"/>
                </a:solidFill>
                <a:latin typeface="Helvetica"/>
                <a:cs typeface="Helvetica"/>
              </a:rPr>
              <a:t>all-sky blind” search for the signal of a Continuous Wave source (like a neutron star) is so large that it requires a supercomputer (such as Einstein@Home)</a:t>
            </a:r>
          </a:p>
          <a:p>
            <a:pPr marL="274320" indent="-274320">
              <a:lnSpc>
                <a:spcPct val="100000"/>
              </a:lnSpc>
              <a:spcBef>
                <a:spcPct val="0"/>
              </a:spcBef>
              <a:spcAft>
                <a:spcPts val="2400"/>
              </a:spcAft>
              <a:buClr>
                <a:srgbClr val="000000"/>
              </a:buClr>
              <a:buFont typeface="Times New Roman"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pPr>
            <a:r>
              <a:rPr lang="en-GB" sz="2000" b="1" i="1" dirty="0" err="1">
                <a:solidFill>
                  <a:srgbClr val="FF0000"/>
                </a:solidFill>
                <a:latin typeface="Helvetica"/>
                <a:cs typeface="Helvetica"/>
              </a:rPr>
              <a:t>LIGO has recently detected gravitational waves from the inspiral and merger of two large black holes!</a:t>
            </a:r>
            <a:endParaRPr lang="en-GB" sz="2000" b="1" i="1" dirty="0">
              <a:solidFill>
                <a:srgbClr val="FF0000"/>
              </a:solidFill>
              <a:latin typeface="Helvetica"/>
              <a:cs typeface="Helvetica"/>
            </a:endParaRPr>
          </a:p>
        </p:txBody>
      </p:sp>
      <p:pic>
        <p:nvPicPr>
          <p:cNvPr id="4100" name="Picture 4"/>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741075" y="1543566"/>
            <a:ext cx="1343025" cy="11811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blipFill dpi="0" rotWithShape="0">
                  <a:blip/>
                  <a:srcRect/>
                  <a:stretch>
                    <a:fillRect/>
                  </a:stretch>
                </a:blip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pic>
      <p:pic>
        <p:nvPicPr>
          <p:cNvPr id="4101" name="Picture 5"/>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800975" y="3736887"/>
            <a:ext cx="1343025" cy="2542794"/>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blipFill dpi="0" rotWithShape="0">
                  <a:blip/>
                  <a:srcRect/>
                  <a:stretch>
                    <a:fillRect/>
                  </a:stretch>
                </a:blip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6088905"/>
            <a:ext cx="9144000" cy="880056"/>
          </a:xfrm>
          <a:prstGeom prst="rect">
            <a:avLst/>
          </a:prstGeom>
        </p:spPr>
      </p:pic>
      <p:pic>
        <p:nvPicPr>
          <p:cNvPr id="6" name="Picture 5"/>
          <p:cNvPicPr>
            <a:picLocks noChangeAspect="1"/>
          </p:cNvPicPr>
          <p:nvPr/>
        </p:nvPicPr>
        <p:blipFill>
          <a:blip r:embed="rId4"/>
          <a:stretch>
            <a:fillRect/>
          </a:stretch>
        </p:blipFill>
        <p:spPr>
          <a:xfrm>
            <a:off x="0" y="479203"/>
            <a:ext cx="9144000" cy="1310853"/>
          </a:xfrm>
          <a:prstGeom prst="rect">
            <a:avLst/>
          </a:prstGeom>
        </p:spPr>
      </p:pic>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5"/>
          <a:stretch>
            <a:fillRect/>
          </a:stretch>
        </p:blipFill>
        <p:spPr>
          <a:xfrm>
            <a:off x="0" y="-1"/>
            <a:ext cx="9144000" cy="898390"/>
          </a:xfrm>
          <a:prstGeom prst="rect">
            <a:avLst/>
          </a:prstGeom>
        </p:spPr>
      </p:pic>
      <p:sp>
        <p:nvSpPr>
          <p:cNvPr id="8" name="TextBox 7"/>
          <p:cNvSpPr txBox="1"/>
          <p:nvPr/>
        </p:nvSpPr>
        <p:spPr>
          <a:xfrm>
            <a:off x="6744340" y="1605390"/>
            <a:ext cx="1942460" cy="369332"/>
          </a:xfrm>
          <a:prstGeom prst="rect">
            <a:avLst/>
          </a:prstGeom>
          <a:noFill/>
        </p:spPr>
        <p:txBody>
          <a:bodyPr wrap="square" rtlCol="0">
            <a:spAutoFit/>
          </a:bodyPr>
          <a:lstStyle/>
          <a:p>
            <a:r>
              <a:rPr lang="en-US" u="sng">
                <a:solidFill>
                  <a:schemeClr val="accent1"/>
                </a:solidFill>
              </a:rPr>
              <a:t>Advanced LIGO</a:t>
            </a:r>
          </a:p>
        </p:txBody>
      </p:sp>
      <p:sp>
        <p:nvSpPr>
          <p:cNvPr id="9" name="TextBox 8"/>
          <p:cNvSpPr txBox="1"/>
          <p:nvPr/>
        </p:nvSpPr>
        <p:spPr>
          <a:xfrm>
            <a:off x="4547394" y="1605390"/>
            <a:ext cx="1975010" cy="369332"/>
          </a:xfrm>
          <a:prstGeom prst="rect">
            <a:avLst/>
          </a:prstGeom>
          <a:noFill/>
        </p:spPr>
        <p:txBody>
          <a:bodyPr wrap="square" rtlCol="0">
            <a:spAutoFit/>
          </a:bodyPr>
          <a:lstStyle/>
          <a:p>
            <a:r>
              <a:rPr lang="en-US" u="sng">
                <a:solidFill>
                  <a:schemeClr val="accent1"/>
                </a:solidFill>
              </a:rPr>
              <a:t>Enhanced LIGO</a:t>
            </a:r>
          </a:p>
        </p:txBody>
      </p:sp>
      <p:sp>
        <p:nvSpPr>
          <p:cNvPr id="10" name="TextBox 9"/>
          <p:cNvSpPr txBox="1"/>
          <p:nvPr/>
        </p:nvSpPr>
        <p:spPr>
          <a:xfrm>
            <a:off x="2695683" y="1605390"/>
            <a:ext cx="1471753" cy="369332"/>
          </a:xfrm>
          <a:prstGeom prst="rect">
            <a:avLst/>
          </a:prstGeom>
          <a:noFill/>
        </p:spPr>
        <p:txBody>
          <a:bodyPr wrap="square" rtlCol="0">
            <a:spAutoFit/>
          </a:bodyPr>
          <a:lstStyle/>
          <a:p>
            <a:r>
              <a:rPr lang="en-US" u="sng">
                <a:solidFill>
                  <a:schemeClr val="accent1"/>
                </a:solidFill>
              </a:rPr>
              <a:t>Initial LIGO</a:t>
            </a:r>
          </a:p>
        </p:txBody>
      </p:sp>
      <p:pic>
        <p:nvPicPr>
          <p:cNvPr id="19" name="Picture 18"/>
          <p:cNvPicPr>
            <a:picLocks noChangeAspect="1"/>
          </p:cNvPicPr>
          <p:nvPr/>
        </p:nvPicPr>
        <p:blipFill>
          <a:blip r:embed="rId6"/>
          <a:stretch>
            <a:fillRect/>
          </a:stretch>
        </p:blipFill>
        <p:spPr>
          <a:xfrm>
            <a:off x="-24659" y="1590868"/>
            <a:ext cx="2286000" cy="447261"/>
          </a:xfrm>
          <a:prstGeom prst="rect">
            <a:avLst/>
          </a:prstGeom>
        </p:spPr>
      </p:pic>
      <p:sp>
        <p:nvSpPr>
          <p:cNvPr id="24" name="TextBox 23"/>
          <p:cNvSpPr txBox="1"/>
          <p:nvPr/>
        </p:nvSpPr>
        <p:spPr>
          <a:xfrm>
            <a:off x="61651" y="6076576"/>
            <a:ext cx="9082349" cy="369332"/>
          </a:xfrm>
          <a:prstGeom prst="rect">
            <a:avLst/>
          </a:prstGeom>
          <a:solidFill>
            <a:schemeClr val="bg1"/>
          </a:solidFill>
        </p:spPr>
        <p:txBody>
          <a:bodyPr wrap="square" rtlCol="0">
            <a:spAutoFit/>
          </a:bodyPr>
          <a:lstStyle/>
          <a:p>
            <a:r>
              <a:rPr lang="en-US"/>
              <a:t>Cost:					420 M$			   </a:t>
            </a:r>
            <a:r>
              <a:rPr lang="en-US" sz="1400"/>
              <a:t>add</a:t>
            </a:r>
            <a:r>
              <a:rPr lang="en-US"/>
              <a:t> 2.04 M$			620 M$ </a:t>
            </a:r>
            <a:r>
              <a:rPr lang="en-US" sz="1600"/>
              <a:t> (</a:t>
            </a:r>
            <a:r>
              <a:rPr lang="en-US" sz="1400"/>
              <a:t>add</a:t>
            </a:r>
            <a:r>
              <a:rPr lang="en-US" sz="1600"/>
              <a:t> 200 M$)</a:t>
            </a:r>
          </a:p>
        </p:txBody>
      </p:sp>
      <p:sp>
        <p:nvSpPr>
          <p:cNvPr id="20" name="TextBox 19"/>
          <p:cNvSpPr txBox="1"/>
          <p:nvPr/>
        </p:nvSpPr>
        <p:spPr>
          <a:xfrm>
            <a:off x="36991" y="1978219"/>
            <a:ext cx="9082349" cy="4170373"/>
          </a:xfrm>
          <a:prstGeom prst="rect">
            <a:avLst/>
          </a:prstGeom>
          <a:noFill/>
        </p:spPr>
        <p:txBody>
          <a:bodyPr wrap="square" rtlCol="0">
            <a:spAutoFit/>
          </a:bodyPr>
          <a:lstStyle/>
          <a:p>
            <a:pPr>
              <a:spcAft>
                <a:spcPts val="600"/>
              </a:spcAft>
            </a:pPr>
            <a:r>
              <a:rPr lang="en-US" sz="1600">
                <a:solidFill>
                  <a:schemeClr val="bg1">
                    <a:lumMod val="50000"/>
                  </a:schemeClr>
                </a:solidFill>
                <a:latin typeface="Helvetica"/>
                <a:cs typeface="Helvetica"/>
              </a:rPr>
              <a:t>Construction:				1995 - 2002		2007 - 2009		   	2011 - 2015</a:t>
            </a:r>
          </a:p>
          <a:p>
            <a:pPr>
              <a:spcAft>
                <a:spcPts val="600"/>
              </a:spcAft>
            </a:pPr>
            <a:r>
              <a:rPr lang="en-US" sz="1600">
                <a:latin typeface="Helvetica"/>
                <a:cs typeface="Helvetica"/>
              </a:rPr>
              <a:t>Data Collection:			2002 - 2007		2009- 2010			2015 - </a:t>
            </a:r>
          </a:p>
          <a:p>
            <a:pPr>
              <a:spcAft>
                <a:spcPts val="600"/>
              </a:spcAft>
            </a:pPr>
            <a:r>
              <a:rPr lang="en-US" sz="1600">
                <a:solidFill>
                  <a:schemeClr val="tx2">
                    <a:lumMod val="60000"/>
                    <a:lumOff val="40000"/>
                  </a:schemeClr>
                </a:solidFill>
                <a:latin typeface="Helvetica"/>
                <a:cs typeface="Helvetica"/>
              </a:rPr>
              <a:t>Laser Power:				10 W			30-35 W				200 W</a:t>
            </a:r>
          </a:p>
          <a:p>
            <a:pPr>
              <a:spcAft>
                <a:spcPts val="600"/>
              </a:spcAft>
            </a:pPr>
            <a:r>
              <a:rPr lang="en-US" sz="1600">
                <a:latin typeface="Helvetica"/>
                <a:cs typeface="Helvetica"/>
              </a:rPr>
              <a:t>Output mode cleaner:		</a:t>
            </a:r>
            <a:r>
              <a:rPr lang="en-US" sz="1600">
                <a:solidFill>
                  <a:srgbClr val="FF0000"/>
                </a:solidFill>
                <a:latin typeface="Helvetica"/>
                <a:cs typeface="Helvetica"/>
              </a:rPr>
              <a:t>NO</a:t>
            </a:r>
            <a:r>
              <a:rPr lang="en-US" sz="1600">
                <a:latin typeface="Helvetica"/>
                <a:cs typeface="Helvetica"/>
              </a:rPr>
              <a:t>				</a:t>
            </a:r>
            <a:r>
              <a:rPr lang="en-US" sz="1600">
                <a:solidFill>
                  <a:srgbClr val="008000"/>
                </a:solidFill>
                <a:latin typeface="Helvetica"/>
                <a:cs typeface="Helvetica"/>
              </a:rPr>
              <a:t>YES</a:t>
            </a:r>
            <a:r>
              <a:rPr lang="en-US" sz="1600">
                <a:latin typeface="Helvetica"/>
                <a:cs typeface="Helvetica"/>
              </a:rPr>
              <a:t>					</a:t>
            </a:r>
            <a:r>
              <a:rPr lang="en-US" sz="1600">
                <a:solidFill>
                  <a:srgbClr val="008000"/>
                </a:solidFill>
                <a:latin typeface="Helvetica"/>
                <a:cs typeface="Helvetica"/>
              </a:rPr>
              <a:t>YES</a:t>
            </a:r>
          </a:p>
          <a:p>
            <a:pPr>
              <a:spcAft>
                <a:spcPts val="600"/>
              </a:spcAft>
            </a:pPr>
            <a:r>
              <a:rPr lang="en-US" sz="1600">
                <a:solidFill>
                  <a:schemeClr val="tx2">
                    <a:lumMod val="60000"/>
                    <a:lumOff val="40000"/>
                  </a:schemeClr>
                </a:solidFill>
                <a:latin typeface="Helvetica"/>
                <a:cs typeface="Helvetica"/>
              </a:rPr>
              <a:t>In-vacuum readout HW:</a:t>
            </a:r>
            <a:r>
              <a:rPr lang="en-US" sz="1600">
                <a:latin typeface="Helvetica"/>
                <a:cs typeface="Helvetica"/>
              </a:rPr>
              <a:t>		</a:t>
            </a:r>
            <a:r>
              <a:rPr lang="en-US" sz="1600">
                <a:solidFill>
                  <a:srgbClr val="FF0000"/>
                </a:solidFill>
                <a:latin typeface="Helvetica"/>
                <a:cs typeface="Helvetica"/>
              </a:rPr>
              <a:t>NO</a:t>
            </a:r>
            <a:r>
              <a:rPr lang="en-US" sz="1600">
                <a:latin typeface="Helvetica"/>
                <a:cs typeface="Helvetica"/>
              </a:rPr>
              <a:t>				</a:t>
            </a:r>
            <a:r>
              <a:rPr lang="en-US" sz="1600">
                <a:solidFill>
                  <a:srgbClr val="008000"/>
                </a:solidFill>
                <a:latin typeface="Helvetica"/>
                <a:cs typeface="Helvetica"/>
              </a:rPr>
              <a:t>YES					YES</a:t>
            </a:r>
          </a:p>
          <a:p>
            <a:pPr>
              <a:spcAft>
                <a:spcPts val="600"/>
              </a:spcAft>
            </a:pPr>
            <a:r>
              <a:rPr lang="en-US" sz="1600">
                <a:latin typeface="Helvetica"/>
                <a:cs typeface="Helvetica"/>
              </a:rPr>
              <a:t>Active Seismic Isolation:		LHO: </a:t>
            </a:r>
            <a:r>
              <a:rPr lang="en-US" sz="1600">
                <a:solidFill>
                  <a:srgbClr val="FF0000"/>
                </a:solidFill>
                <a:latin typeface="Helvetica"/>
                <a:cs typeface="Helvetica"/>
              </a:rPr>
              <a:t>NO</a:t>
            </a:r>
            <a:r>
              <a:rPr lang="en-US" sz="1600">
                <a:latin typeface="Helvetica"/>
                <a:cs typeface="Helvetica"/>
              </a:rPr>
              <a:t>			LHO: </a:t>
            </a:r>
            <a:r>
              <a:rPr lang="en-US" sz="1600">
                <a:solidFill>
                  <a:srgbClr val="FF0000"/>
                </a:solidFill>
                <a:latin typeface="Helvetica"/>
                <a:cs typeface="Helvetica"/>
              </a:rPr>
              <a:t>NO</a:t>
            </a:r>
            <a:r>
              <a:rPr lang="en-US" sz="1600">
                <a:latin typeface="Helvetica"/>
                <a:cs typeface="Helvetica"/>
              </a:rPr>
              <a:t>				LHO: </a:t>
            </a:r>
            <a:r>
              <a:rPr lang="en-US" sz="1600">
                <a:solidFill>
                  <a:srgbClr val="008000"/>
                </a:solidFill>
                <a:latin typeface="Helvetica"/>
                <a:cs typeface="Helvetica"/>
              </a:rPr>
              <a:t>YES</a:t>
            </a:r>
          </a:p>
          <a:p>
            <a:pPr>
              <a:spcAft>
                <a:spcPts val="600"/>
              </a:spcAft>
            </a:pPr>
            <a:r>
              <a:rPr lang="en-US" sz="1600">
                <a:latin typeface="Helvetica"/>
                <a:cs typeface="Helvetica"/>
              </a:rPr>
              <a:t>						LLO: </a:t>
            </a:r>
            <a:r>
              <a:rPr lang="en-US" sz="1600">
                <a:solidFill>
                  <a:srgbClr val="FF0000"/>
                </a:solidFill>
                <a:latin typeface="Helvetica"/>
                <a:cs typeface="Helvetica"/>
              </a:rPr>
              <a:t>NO</a:t>
            </a:r>
            <a:r>
              <a:rPr lang="en-US" sz="1600">
                <a:latin typeface="Helvetica"/>
                <a:cs typeface="Helvetica"/>
              </a:rPr>
              <a:t>			LLO: </a:t>
            </a:r>
            <a:r>
              <a:rPr lang="en-US" sz="1600">
                <a:solidFill>
                  <a:srgbClr val="008000"/>
                </a:solidFill>
                <a:latin typeface="Helvetica"/>
                <a:cs typeface="Helvetica"/>
              </a:rPr>
              <a:t>YES</a:t>
            </a:r>
            <a:r>
              <a:rPr lang="en-US" sz="1600">
                <a:latin typeface="Helvetica"/>
                <a:cs typeface="Helvetica"/>
              </a:rPr>
              <a:t>				LLO: </a:t>
            </a:r>
            <a:r>
              <a:rPr lang="en-US" sz="1600">
                <a:solidFill>
                  <a:srgbClr val="008000"/>
                </a:solidFill>
                <a:latin typeface="Helvetica"/>
                <a:cs typeface="Helvetica"/>
              </a:rPr>
              <a:t>YES </a:t>
            </a:r>
          </a:p>
          <a:p>
            <a:pPr>
              <a:spcAft>
                <a:spcPts val="600"/>
              </a:spcAft>
            </a:pPr>
            <a:r>
              <a:rPr lang="en-US" sz="1600">
                <a:solidFill>
                  <a:schemeClr val="bg1">
                    <a:lumMod val="50000"/>
                  </a:schemeClr>
                </a:solidFill>
                <a:latin typeface="Helvetica"/>
                <a:cs typeface="Helvetica"/>
              </a:rPr>
              <a:t>Seismic cutoff freq:			40 Hz			40 Hz / 10 Hz			10 Hz</a:t>
            </a:r>
          </a:p>
          <a:p>
            <a:pPr>
              <a:spcAft>
                <a:spcPts val="600"/>
              </a:spcAft>
            </a:pPr>
            <a:r>
              <a:rPr lang="en-US" sz="1600">
                <a:latin typeface="Helvetica"/>
                <a:cs typeface="Helvetica"/>
              </a:rPr>
              <a:t>Data Channels:			12,733</a:t>
            </a:r>
            <a:r>
              <a:rPr lang="en-US" sz="1600" baseline="30000">
                <a:latin typeface="Helvetica"/>
                <a:cs typeface="Helvetica"/>
              </a:rPr>
              <a:t>				</a:t>
            </a:r>
            <a:r>
              <a:rPr lang="en-US" sz="1600">
                <a:latin typeface="Helvetica"/>
                <a:cs typeface="Helvetica"/>
              </a:rPr>
              <a:t>~ 10,000</a:t>
            </a:r>
            <a:r>
              <a:rPr lang="en-US" sz="1600" baseline="30000">
                <a:latin typeface="Helvetica"/>
                <a:cs typeface="Helvetica"/>
              </a:rPr>
              <a:t>	</a:t>
            </a:r>
            <a:r>
              <a:rPr lang="en-US" sz="1600">
                <a:latin typeface="Helvetica"/>
                <a:cs typeface="Helvetica"/>
              </a:rPr>
              <a:t> 	</a:t>
            </a:r>
            <a:r>
              <a:rPr lang="en-US" sz="1600" baseline="30000">
                <a:latin typeface="Helvetica"/>
                <a:cs typeface="Helvetica"/>
              </a:rPr>
              <a:t>		</a:t>
            </a:r>
            <a:r>
              <a:rPr lang="en-US" sz="1600">
                <a:latin typeface="Helvetica"/>
                <a:cs typeface="Helvetica"/>
              </a:rPr>
              <a:t>~ 300,000</a:t>
            </a:r>
          </a:p>
          <a:p>
            <a:pPr>
              <a:spcAft>
                <a:spcPts val="600"/>
              </a:spcAft>
            </a:pPr>
            <a:r>
              <a:rPr lang="en-US" sz="1600">
                <a:solidFill>
                  <a:schemeClr val="tx2">
                    <a:lumMod val="60000"/>
                    <a:lumOff val="40000"/>
                  </a:schemeClr>
                </a:solidFill>
                <a:latin typeface="Helvetica"/>
                <a:cs typeface="Helvetica"/>
              </a:rPr>
              <a:t>Strain Sensitivity </a:t>
            </a:r>
            <a:r>
              <a:rPr lang="en-US" sz="1200">
                <a:solidFill>
                  <a:schemeClr val="tx2">
                    <a:lumMod val="60000"/>
                    <a:lumOff val="40000"/>
                  </a:schemeClr>
                </a:solidFill>
                <a:latin typeface="Helvetica"/>
                <a:cs typeface="Helvetica"/>
              </a:rPr>
              <a:t>(@100Hz)</a:t>
            </a:r>
            <a:r>
              <a:rPr lang="en-US">
                <a:solidFill>
                  <a:schemeClr val="tx2">
                    <a:lumMod val="60000"/>
                    <a:lumOff val="40000"/>
                  </a:schemeClr>
                </a:solidFill>
                <a:latin typeface="Helvetica"/>
                <a:cs typeface="Helvetica"/>
              </a:rPr>
              <a:t>:</a:t>
            </a:r>
            <a:r>
              <a:rPr lang="en-US" sz="1200">
                <a:solidFill>
                  <a:schemeClr val="tx2">
                    <a:lumMod val="60000"/>
                    <a:lumOff val="40000"/>
                  </a:schemeClr>
                </a:solidFill>
                <a:latin typeface="Helvetica"/>
                <a:cs typeface="Helvetica"/>
              </a:rPr>
              <a:t>	</a:t>
            </a:r>
            <a:r>
              <a:rPr lang="en-US" sz="1600">
                <a:solidFill>
                  <a:schemeClr val="tx2">
                    <a:lumMod val="60000"/>
                    <a:lumOff val="40000"/>
                  </a:schemeClr>
                </a:solidFill>
                <a:latin typeface="Helvetica"/>
                <a:cs typeface="Helvetica"/>
              </a:rPr>
              <a:t>3 × 10</a:t>
            </a:r>
            <a:r>
              <a:rPr lang="en-US" sz="1600" baseline="30000">
                <a:solidFill>
                  <a:schemeClr val="tx2">
                    <a:lumMod val="60000"/>
                    <a:lumOff val="40000"/>
                  </a:schemeClr>
                </a:solidFill>
                <a:latin typeface="Helvetica"/>
                <a:cs typeface="Helvetica"/>
              </a:rPr>
              <a:t>-22</a:t>
            </a:r>
            <a:r>
              <a:rPr lang="en-US" sz="1600">
                <a:solidFill>
                  <a:schemeClr val="tx2">
                    <a:lumMod val="60000"/>
                    <a:lumOff val="40000"/>
                  </a:schemeClr>
                </a:solidFill>
                <a:latin typeface="Helvetica"/>
                <a:cs typeface="Helvetica"/>
              </a:rPr>
              <a:t>			~ 1.5 × 10</a:t>
            </a:r>
            <a:r>
              <a:rPr lang="en-US" sz="1600" baseline="30000">
                <a:solidFill>
                  <a:schemeClr val="tx2">
                    <a:lumMod val="60000"/>
                    <a:lumOff val="40000"/>
                  </a:schemeClr>
                </a:solidFill>
                <a:latin typeface="Helvetica"/>
                <a:cs typeface="Helvetica"/>
              </a:rPr>
              <a:t>-22</a:t>
            </a:r>
            <a:r>
              <a:rPr lang="en-US" sz="1600">
                <a:solidFill>
                  <a:schemeClr val="tx2">
                    <a:lumMod val="60000"/>
                    <a:lumOff val="40000"/>
                  </a:schemeClr>
                </a:solidFill>
                <a:latin typeface="Helvetica"/>
                <a:cs typeface="Helvetica"/>
              </a:rPr>
              <a:t>			3 × 10</a:t>
            </a:r>
            <a:r>
              <a:rPr lang="en-US" sz="1600" baseline="30000">
                <a:solidFill>
                  <a:schemeClr val="tx2">
                    <a:lumMod val="60000"/>
                    <a:lumOff val="40000"/>
                  </a:schemeClr>
                </a:solidFill>
                <a:latin typeface="Helvetica"/>
                <a:cs typeface="Helvetica"/>
              </a:rPr>
              <a:t>-23</a:t>
            </a:r>
            <a:r>
              <a:rPr lang="en-US" sz="1600" baseline="30000">
                <a:latin typeface="Helvetica"/>
                <a:cs typeface="Helvetica"/>
              </a:rPr>
              <a:t> </a:t>
            </a:r>
            <a:r>
              <a:rPr lang="en-US" sz="1600">
                <a:latin typeface="Helvetica"/>
                <a:cs typeface="Helvetica"/>
              </a:rPr>
              <a:t>  </a:t>
            </a:r>
            <a:r>
              <a:rPr lang="en-US" sz="1600">
                <a:solidFill>
                  <a:schemeClr val="tx2">
                    <a:lumMod val="60000"/>
                    <a:lumOff val="40000"/>
                  </a:schemeClr>
                </a:solidFill>
                <a:latin typeface="Helvetica"/>
                <a:cs typeface="Helvetica"/>
              </a:rPr>
              <a:t> </a:t>
            </a:r>
          </a:p>
          <a:p>
            <a:pPr>
              <a:spcAft>
                <a:spcPts val="600"/>
              </a:spcAft>
            </a:pPr>
            <a:r>
              <a:rPr lang="en-US" sz="1600">
                <a:latin typeface="Helvetica"/>
                <a:cs typeface="Helvetica"/>
              </a:rPr>
              <a:t>Relative Sensitivity:			    × 1			    × 2			      × 3 to 5 </a:t>
            </a:r>
            <a:r>
              <a:rPr lang="en-US" sz="1400">
                <a:latin typeface="Helvetica"/>
                <a:cs typeface="Helvetica"/>
              </a:rPr>
              <a:t> (eventually ×10)</a:t>
            </a:r>
          </a:p>
          <a:p>
            <a:r>
              <a:rPr lang="en-US" sz="1600">
                <a:solidFill>
                  <a:schemeClr val="tx2">
                    <a:lumMod val="60000"/>
                    <a:lumOff val="40000"/>
                  </a:schemeClr>
                </a:solidFill>
                <a:latin typeface="Helvetica"/>
                <a:cs typeface="Helvetica"/>
              </a:rPr>
              <a:t>Maximum Reach:			10 Mpc			20 Mpc				40-80 Mpc</a:t>
            </a:r>
            <a:r>
              <a:rPr lang="en-US" sz="1600">
                <a:latin typeface="Helvetica"/>
                <a:cs typeface="Helvetica"/>
              </a:rPr>
              <a:t> </a:t>
            </a:r>
          </a:p>
          <a:p>
            <a:r>
              <a:rPr lang="en-US" sz="1600">
                <a:latin typeface="Helvetica"/>
                <a:cs typeface="Helvetica"/>
              </a:rPr>
              <a:t>														  </a:t>
            </a:r>
            <a:r>
              <a:rPr lang="en-US" sz="1400">
                <a:solidFill>
                  <a:srgbClr val="558ED5"/>
                </a:solidFill>
                <a:latin typeface="Helvetica"/>
                <a:cs typeface="Helvetica"/>
              </a:rPr>
              <a:t>   	      (eventually 200 Mpc)</a:t>
            </a:r>
          </a:p>
        </p:txBody>
      </p:sp>
      <p:cxnSp>
        <p:nvCxnSpPr>
          <p:cNvPr id="14" name="Straight Connector 13"/>
          <p:cNvCxnSpPr/>
          <p:nvPr/>
        </p:nvCxnSpPr>
        <p:spPr>
          <a:xfrm rot="16200000" flipH="1">
            <a:off x="-354868" y="4042980"/>
            <a:ext cx="5611978" cy="18061"/>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a:off x="1579527" y="4052011"/>
            <a:ext cx="5613566" cy="15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a:off x="3679823" y="4051614"/>
            <a:ext cx="5612772" cy="1589"/>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83584" y="235986"/>
            <a:ext cx="2268230" cy="1331531"/>
          </a:xfrm>
          <a:ln>
            <a:solidFill>
              <a:srgbClr val="4F81BD"/>
            </a:solidFill>
          </a:ln>
        </p:spPr>
        <p:txBody>
          <a:bodyPr>
            <a:normAutofit/>
          </a:bodyPr>
          <a:lstStyle/>
          <a:p>
            <a:r>
              <a:rPr lang="en-US" sz="4000">
                <a:solidFill>
                  <a:srgbClr val="C0504D"/>
                </a:solidFill>
              </a:rPr>
              <a:t>LIGO Lasers</a:t>
            </a:r>
          </a:p>
        </p:txBody>
      </p:sp>
      <p:sp>
        <p:nvSpPr>
          <p:cNvPr id="5" name="Rectangle 4"/>
          <p:cNvSpPr/>
          <p:nvPr/>
        </p:nvSpPr>
        <p:spPr>
          <a:xfrm>
            <a:off x="0" y="6506378"/>
            <a:ext cx="3871520" cy="338554"/>
          </a:xfrm>
          <a:prstGeom prst="rect">
            <a:avLst/>
          </a:prstGeom>
        </p:spPr>
        <p:txBody>
          <a:bodyPr wrap="square">
            <a:spAutoFit/>
          </a:bodyPr>
          <a:lstStyle/>
          <a:p>
            <a:r>
              <a:rPr lang="en-US" sz="1600">
                <a:solidFill>
                  <a:schemeClr val="bg1">
                    <a:lumMod val="50000"/>
                  </a:schemeClr>
                </a:solidFill>
              </a:rPr>
              <a:t>https://www.ligo.caltech.edu/page/laser</a:t>
            </a:r>
          </a:p>
        </p:txBody>
      </p:sp>
      <p:pic>
        <p:nvPicPr>
          <p:cNvPr id="6" name="Picture 5"/>
          <p:cNvPicPr>
            <a:picLocks noChangeAspect="1"/>
          </p:cNvPicPr>
          <p:nvPr/>
        </p:nvPicPr>
        <p:blipFill>
          <a:blip r:embed="rId3"/>
          <a:stretch>
            <a:fillRect/>
          </a:stretch>
        </p:blipFill>
        <p:spPr>
          <a:xfrm>
            <a:off x="2855862" y="0"/>
            <a:ext cx="6288138" cy="3537078"/>
          </a:xfrm>
          <a:prstGeom prst="rect">
            <a:avLst/>
          </a:prstGeom>
        </p:spPr>
      </p:pic>
      <p:sp>
        <p:nvSpPr>
          <p:cNvPr id="7" name="TextBox 6"/>
          <p:cNvSpPr txBox="1"/>
          <p:nvPr/>
        </p:nvSpPr>
        <p:spPr>
          <a:xfrm>
            <a:off x="283584" y="1812362"/>
            <a:ext cx="3267364" cy="4893648"/>
          </a:xfrm>
          <a:prstGeom prst="rect">
            <a:avLst/>
          </a:prstGeom>
          <a:noFill/>
        </p:spPr>
        <p:txBody>
          <a:bodyPr wrap="square" rtlCol="0">
            <a:spAutoFit/>
          </a:bodyPr>
          <a:lstStyle/>
          <a:p>
            <a:r>
              <a:rPr lang="en-US"/>
              <a:t>Laser diode </a:t>
            </a:r>
          </a:p>
          <a:p>
            <a:r>
              <a:rPr lang="en-US"/>
              <a:t>   (4W @ 808 nm)</a:t>
            </a:r>
          </a:p>
          <a:p>
            <a:r>
              <a:rPr lang="en-US"/>
              <a:t>	</a:t>
            </a:r>
            <a:r>
              <a:rPr lang="en-US">
                <a:latin typeface="Wingdings"/>
                <a:ea typeface="Wingdings"/>
                <a:cs typeface="Wingdings"/>
              </a:rPr>
              <a:t></a:t>
            </a:r>
            <a:endParaRPr lang="en-US"/>
          </a:p>
          <a:p>
            <a:r>
              <a:rPr lang="en-US">
                <a:solidFill>
                  <a:srgbClr val="C0504D"/>
                </a:solidFill>
              </a:rPr>
              <a:t>Garnet Crystal</a:t>
            </a:r>
          </a:p>
          <a:p>
            <a:r>
              <a:rPr lang="en-US">
                <a:solidFill>
                  <a:srgbClr val="C0504D"/>
                </a:solidFill>
              </a:rPr>
              <a:t>   (2W @ 1064 nm)</a:t>
            </a:r>
          </a:p>
          <a:p>
            <a:r>
              <a:rPr lang="en-US"/>
              <a:t>   	</a:t>
            </a:r>
            <a:r>
              <a:rPr lang="en-US">
                <a:latin typeface="Wingdings"/>
                <a:ea typeface="Wingdings"/>
                <a:cs typeface="Wingdings"/>
              </a:rPr>
              <a:t></a:t>
            </a:r>
          </a:p>
          <a:p>
            <a:r>
              <a:rPr lang="en-US"/>
              <a:t>Laser Amplifier Rods x 4 </a:t>
            </a:r>
          </a:p>
          <a:p>
            <a:r>
              <a:rPr lang="en-US"/>
              <a:t>   (35 W @ 1064 nm)</a:t>
            </a:r>
          </a:p>
          <a:p>
            <a:r>
              <a:rPr lang="en-US"/>
              <a:t>	</a:t>
            </a:r>
            <a:r>
              <a:rPr lang="en-US">
                <a:latin typeface="Wingdings"/>
                <a:ea typeface="Wingdings"/>
                <a:cs typeface="Wingdings"/>
              </a:rPr>
              <a:t></a:t>
            </a:r>
            <a:r>
              <a:rPr lang="en-US"/>
              <a:t/>
            </a:r>
            <a:br>
              <a:rPr lang="en-US"/>
            </a:br>
            <a:r>
              <a:rPr lang="en-US">
                <a:solidFill>
                  <a:srgbClr val="C0504D"/>
                </a:solidFill>
              </a:rPr>
              <a:t>High Power Oscillator (HPO)</a:t>
            </a:r>
          </a:p>
          <a:p>
            <a:r>
              <a:rPr lang="en-US">
                <a:solidFill>
                  <a:srgbClr val="C0504D"/>
                </a:solidFill>
              </a:rPr>
              <a:t>   (7 x 45 W @1064 nm)</a:t>
            </a:r>
          </a:p>
          <a:p>
            <a:r>
              <a:rPr lang="en-US">
                <a:solidFill>
                  <a:srgbClr val="C0504D"/>
                </a:solidFill>
              </a:rPr>
              <a:t>	</a:t>
            </a:r>
            <a:r>
              <a:rPr lang="en-US">
                <a:solidFill>
                  <a:srgbClr val="C0504D"/>
                </a:solidFill>
                <a:latin typeface="Wingdings"/>
                <a:ea typeface="Wingdings"/>
                <a:cs typeface="Wingdings"/>
              </a:rPr>
              <a:t></a:t>
            </a:r>
          </a:p>
          <a:p>
            <a:r>
              <a:rPr lang="en-US"/>
              <a:t>16kHz Feedback Control</a:t>
            </a:r>
          </a:p>
          <a:p>
            <a:r>
              <a:rPr lang="en-US"/>
              <a:t>   (200 W @ 1064 nm)</a:t>
            </a:r>
          </a:p>
          <a:p>
            <a:r>
              <a:rPr lang="en-US"/>
              <a:t>	</a:t>
            </a:r>
            <a:r>
              <a:rPr lang="en-US">
                <a:latin typeface="Wingdings"/>
                <a:ea typeface="Wingdings"/>
                <a:cs typeface="Wingdings"/>
              </a:rPr>
              <a:t></a:t>
            </a:r>
            <a:endParaRPr lang="en-US"/>
          </a:p>
          <a:p>
            <a:r>
              <a:rPr lang="en-US" sz="2400">
                <a:solidFill>
                  <a:srgbClr val="3366FF"/>
                </a:solidFill>
              </a:rPr>
              <a:t>Interferometer</a:t>
            </a:r>
          </a:p>
          <a:p>
            <a:r>
              <a:rPr lang="en-US"/>
              <a:t> 	</a:t>
            </a:r>
          </a:p>
        </p:txBody>
      </p:sp>
      <p:pic>
        <p:nvPicPr>
          <p:cNvPr id="8" name="Picture 7"/>
          <p:cNvPicPr>
            <a:picLocks noChangeAspect="1"/>
          </p:cNvPicPr>
          <p:nvPr/>
        </p:nvPicPr>
        <p:blipFill>
          <a:blip r:embed="rId4"/>
          <a:stretch>
            <a:fillRect/>
          </a:stretch>
        </p:blipFill>
        <p:spPr>
          <a:xfrm>
            <a:off x="3657600" y="3568738"/>
            <a:ext cx="5486400" cy="3329796"/>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3" name="Picture 2"/>
          <p:cNvPicPr>
            <a:picLocks noChangeAspect="1"/>
          </p:cNvPicPr>
          <p:nvPr/>
        </p:nvPicPr>
        <p:blipFill>
          <a:blip r:embed="rId3"/>
          <a:stretch>
            <a:fillRect/>
          </a:stretch>
        </p:blipFill>
        <p:spPr>
          <a:xfrm>
            <a:off x="457200" y="265131"/>
            <a:ext cx="7614118" cy="6292972"/>
          </a:xfrm>
          <a:prstGeom prst="rect">
            <a:avLst/>
          </a:prstGeom>
        </p:spPr>
      </p:pic>
      <p:sp>
        <p:nvSpPr>
          <p:cNvPr id="4" name="Rectangle 3"/>
          <p:cNvSpPr/>
          <p:nvPr/>
        </p:nvSpPr>
        <p:spPr>
          <a:xfrm>
            <a:off x="5043726" y="6536596"/>
            <a:ext cx="4100274" cy="307777"/>
          </a:xfrm>
          <a:prstGeom prst="rect">
            <a:avLst/>
          </a:prstGeom>
        </p:spPr>
        <p:txBody>
          <a:bodyPr wrap="square">
            <a:spAutoFit/>
          </a:bodyPr>
          <a:lstStyle/>
          <a:p>
            <a:pPr algn="r"/>
            <a:r>
              <a:rPr lang="en-US" sz="1400">
                <a:solidFill>
                  <a:schemeClr val="bg1">
                    <a:lumMod val="50000"/>
                  </a:schemeClr>
                </a:solidFill>
              </a:rPr>
              <a:t>Source: ArXiv: 1304.0670v2.pdf</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stretch>
            <a:fillRect/>
          </a:stretch>
        </p:blipFill>
        <p:spPr>
          <a:xfrm>
            <a:off x="680762" y="0"/>
            <a:ext cx="7166365" cy="686872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alphaModFix amt="8100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108" t="4303" r="1108" b="1434"/>
          <a:stretch>
            <a:fillRect/>
          </a:stretch>
        </p:blipFill>
        <p:spPr bwMode="auto">
          <a:xfrm>
            <a:off x="-1" y="0"/>
            <a:ext cx="9209315" cy="68580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l="1108" t="4303" r="1108" b="1434"/>
                  <a:stretch>
                    <a:fillRect/>
                  </a:stretch>
                </a:blip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pic>
      <p:sp>
        <p:nvSpPr>
          <p:cNvPr id="2" name="Title 1"/>
          <p:cNvSpPr>
            <a:spLocks noGrp="1"/>
          </p:cNvSpPr>
          <p:nvPr>
            <p:ph type="title"/>
          </p:nvPr>
        </p:nvSpPr>
        <p:spPr>
          <a:xfrm>
            <a:off x="0" y="1893102"/>
            <a:ext cx="9144000" cy="2408312"/>
          </a:xfrm>
        </p:spPr>
        <p:txBody>
          <a:bodyPr>
            <a:noAutofit/>
          </a:bodyPr>
          <a:lstStyle/>
          <a:p>
            <a:r>
              <a:rPr lang="en-US" sz="8800">
                <a:solidFill>
                  <a:srgbClr val="FFFFFF"/>
                </a:solidFill>
              </a:rPr>
              <a:t>Einstein@Home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a:xfrm>
            <a:off x="0" y="-246063"/>
            <a:ext cx="9143999" cy="1301751"/>
          </a:xfrm>
          <a:ln/>
        </p:spPr>
        <p:txBody>
          <a:bodyPr/>
          <a:lstStyle/>
          <a:p>
            <a:pPr>
              <a:lnSpc>
                <a:spcPct val="12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t>How to search for CW signals?</a:t>
            </a:r>
          </a:p>
        </p:txBody>
      </p:sp>
      <p:sp>
        <p:nvSpPr>
          <p:cNvPr id="23554" name="Text Box 2"/>
          <p:cNvSpPr txBox="1">
            <a:spLocks noChangeArrowheads="1"/>
          </p:cNvSpPr>
          <p:nvPr/>
        </p:nvSpPr>
        <p:spPr bwMode="auto">
          <a:xfrm>
            <a:off x="268288" y="990600"/>
            <a:ext cx="7070763" cy="659181"/>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9pPr>
          </a:lstStyle>
          <a:p>
            <a:pPr>
              <a:lnSpc>
                <a:spcPct val="116000"/>
              </a:lnSpc>
            </a:pPr>
            <a:r>
              <a:rPr lang="en-GB" sz="1600" dirty="0">
                <a:solidFill>
                  <a:srgbClr val="000000"/>
                </a:solidFill>
                <a:latin typeface="Arial"/>
                <a:cs typeface="Arial"/>
              </a:rPr>
              <a:t>If the frequency of the signal is constant, then searching for a signal is </a:t>
            </a:r>
            <a:r>
              <a:rPr lang="en-GB" sz="1600" i="1" u="sng" dirty="0">
                <a:solidFill>
                  <a:srgbClr val="000000"/>
                </a:solidFill>
                <a:latin typeface="Arial"/>
                <a:cs typeface="Arial"/>
              </a:rPr>
              <a:t>easy</a:t>
            </a:r>
            <a:r>
              <a:rPr lang="en-GB" sz="1600" dirty="0">
                <a:solidFill>
                  <a:srgbClr val="000000"/>
                </a:solidFill>
                <a:latin typeface="Arial"/>
                <a:cs typeface="Arial"/>
              </a:rPr>
              <a:t>.</a:t>
            </a:r>
          </a:p>
          <a:p>
            <a:pPr>
              <a:lnSpc>
                <a:spcPct val="116000"/>
              </a:lnSpc>
            </a:pPr>
            <a:r>
              <a:rPr lang="en-GB" sz="1600" dirty="0">
                <a:solidFill>
                  <a:srgbClr val="000000"/>
                </a:solidFill>
                <a:latin typeface="Arial"/>
                <a:cs typeface="Arial"/>
              </a:rPr>
              <a:t>Starting with </a:t>
            </a:r>
            <a:r>
              <a:rPr lang="en-GB" sz="1600" dirty="0" smtClean="0">
                <a:solidFill>
                  <a:srgbClr val="000000"/>
                </a:solidFill>
                <a:latin typeface="Arial"/>
                <a:cs typeface="Arial"/>
              </a:rPr>
              <a:t>Signal + Noise . . .</a:t>
            </a:r>
            <a:endParaRPr lang="en-GB" sz="1600" dirty="0">
              <a:solidFill>
                <a:srgbClr val="000000"/>
              </a:solidFill>
              <a:latin typeface="Arial"/>
              <a:cs typeface="Arial"/>
            </a:endParaRPr>
          </a:p>
        </p:txBody>
      </p:sp>
      <p:sp>
        <p:nvSpPr>
          <p:cNvPr id="23555" name="Text Box 3"/>
          <p:cNvSpPr txBox="1">
            <a:spLocks noChangeArrowheads="1"/>
          </p:cNvSpPr>
          <p:nvPr/>
        </p:nvSpPr>
        <p:spPr bwMode="auto">
          <a:xfrm>
            <a:off x="153988" y="3321050"/>
            <a:ext cx="3546060" cy="37356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9pPr>
          </a:lstStyle>
          <a:p>
            <a:pPr>
              <a:lnSpc>
                <a:spcPct val="116000"/>
              </a:lnSpc>
            </a:pPr>
            <a:r>
              <a:rPr lang="en-GB" sz="1600">
                <a:solidFill>
                  <a:srgbClr val="000000"/>
                </a:solidFill>
                <a:latin typeface="Arial"/>
                <a:cs typeface="Arial"/>
              </a:rPr>
              <a:t>Take the </a:t>
            </a:r>
            <a:r>
              <a:rPr lang="en-GB" sz="1600">
                <a:solidFill>
                  <a:srgbClr val="0000CC"/>
                </a:solidFill>
                <a:latin typeface="Arial"/>
                <a:cs typeface="Arial"/>
              </a:rPr>
              <a:t>Fourier Transform</a:t>
            </a:r>
            <a:r>
              <a:rPr lang="en-GB" sz="1600">
                <a:solidFill>
                  <a:srgbClr val="000000"/>
                </a:solidFill>
                <a:latin typeface="Arial"/>
                <a:cs typeface="Arial"/>
              </a:rPr>
              <a:t> to obtain:</a:t>
            </a:r>
          </a:p>
        </p:txBody>
      </p:sp>
      <p:sp>
        <p:nvSpPr>
          <p:cNvPr id="23556" name="Text Box 4"/>
          <p:cNvSpPr txBox="1">
            <a:spLocks noChangeArrowheads="1"/>
          </p:cNvSpPr>
          <p:nvPr/>
        </p:nvSpPr>
        <p:spPr bwMode="auto">
          <a:xfrm>
            <a:off x="165100" y="6172200"/>
            <a:ext cx="8209497" cy="37356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9pPr>
          </a:lstStyle>
          <a:p>
            <a:pPr>
              <a:lnSpc>
                <a:spcPct val="116000"/>
              </a:lnSpc>
            </a:pPr>
            <a:r>
              <a:rPr lang="en-GB" sz="1600" dirty="0">
                <a:solidFill>
                  <a:srgbClr val="000000"/>
                </a:solidFill>
                <a:latin typeface="Arial"/>
                <a:cs typeface="Arial"/>
              </a:rPr>
              <a:t>There is even a computationally fast algorithm for this, the </a:t>
            </a:r>
            <a:r>
              <a:rPr lang="en-GB" sz="1600" dirty="0">
                <a:solidFill>
                  <a:srgbClr val="0000CC"/>
                </a:solidFill>
                <a:latin typeface="Arial"/>
                <a:cs typeface="Arial"/>
              </a:rPr>
              <a:t>Fast Fourier Transform</a:t>
            </a:r>
            <a:r>
              <a:rPr lang="en-GB" sz="1600" dirty="0">
                <a:solidFill>
                  <a:srgbClr val="000000"/>
                </a:solidFill>
                <a:latin typeface="Arial"/>
                <a:cs typeface="Arial"/>
              </a:rPr>
              <a:t> (FFT).</a:t>
            </a:r>
          </a:p>
        </p:txBody>
      </p:sp>
      <p:pic>
        <p:nvPicPr>
          <p:cNvPr id="23557" name="Picture 5"/>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6248" y="1676400"/>
            <a:ext cx="7160540" cy="1601788"/>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stretch>
                    <a:fillRect/>
                  </a:stretch>
                </a:blip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pic>
      <p:pic>
        <p:nvPicPr>
          <p:cNvPr id="23558" name="Picture 6"/>
          <p:cNvPicPr>
            <a:picLocks noChangeAspect="1" noChangeArrowheads="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00" y="3584575"/>
            <a:ext cx="4572000" cy="2435225"/>
          </a:xfrm>
          <a:prstGeom prst="rect">
            <a:avLst/>
          </a:prstGeom>
          <a:noFill/>
          <a:ln w="9360">
            <a:solidFill>
              <a:srgbClr val="0000CC"/>
            </a:solidFill>
            <a:miter lim="800000"/>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stretch>
                    <a:fillRect/>
                  </a:stretch>
                </a:blip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pic>
      <p:sp>
        <p:nvSpPr>
          <p:cNvPr id="23559" name="Line 7"/>
          <p:cNvSpPr>
            <a:spLocks noChangeShapeType="1"/>
          </p:cNvSpPr>
          <p:nvPr/>
        </p:nvSpPr>
        <p:spPr bwMode="auto">
          <a:xfrm>
            <a:off x="7543800" y="2895600"/>
            <a:ext cx="762000" cy="1588"/>
          </a:xfrm>
          <a:prstGeom prst="line">
            <a:avLst/>
          </a:prstGeom>
          <a:noFill/>
          <a:ln w="9360">
            <a:solidFill>
              <a:srgbClr val="000000"/>
            </a:solidFill>
            <a:miter lim="800000"/>
            <a:headEnd/>
            <a:tailEnd type="triangle" w="med" len="me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a:lstStyle/>
          <a:p>
            <a:endParaRPr lang="en-US"/>
          </a:p>
        </p:txBody>
      </p:sp>
      <p:sp>
        <p:nvSpPr>
          <p:cNvPr id="23560" name="Text Box 8"/>
          <p:cNvSpPr txBox="1">
            <a:spLocks noChangeArrowheads="1"/>
          </p:cNvSpPr>
          <p:nvPr/>
        </p:nvSpPr>
        <p:spPr bwMode="auto">
          <a:xfrm>
            <a:off x="8294688" y="2667000"/>
            <a:ext cx="238125" cy="376238"/>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9pPr>
          </a:lstStyle>
          <a:p>
            <a:pPr>
              <a:lnSpc>
                <a:spcPct val="116000"/>
              </a:lnSpc>
            </a:pPr>
            <a:r>
              <a:rPr lang="en-GB" sz="1600" i="1">
                <a:solidFill>
                  <a:srgbClr val="000000"/>
                </a:solidFill>
                <a:latin typeface="Helvetica" charset="0"/>
              </a:rPr>
              <a:t>t</a:t>
            </a:r>
          </a:p>
        </p:txBody>
      </p:sp>
      <p:pic>
        <p:nvPicPr>
          <p:cNvPr id="23561" name="Picture 9"/>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4800" y="3886200"/>
            <a:ext cx="3990975" cy="195421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stretch>
                    <a:fillRect/>
                  </a:stretch>
                </a:blip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pic>
      <p:sp>
        <p:nvSpPr>
          <p:cNvPr id="23562" name="Text Box 10"/>
          <p:cNvSpPr txBox="1">
            <a:spLocks noChangeArrowheads="1"/>
          </p:cNvSpPr>
          <p:nvPr/>
        </p:nvSpPr>
        <p:spPr bwMode="auto">
          <a:xfrm>
            <a:off x="7467600" y="2209800"/>
            <a:ext cx="1500187" cy="420688"/>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9pPr>
          </a:lstStyle>
          <a:p>
            <a:pPr>
              <a:lnSpc>
                <a:spcPct val="134000"/>
              </a:lnSpc>
            </a:pPr>
            <a:r>
              <a:rPr lang="en-GB" sz="1600" i="1" dirty="0">
                <a:solidFill>
                  <a:srgbClr val="3333CC"/>
                </a:solidFill>
                <a:latin typeface="Comic Sans MS" charset="0"/>
              </a:rPr>
              <a:t>“time-series”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429000" y="3357562"/>
            <a:ext cx="5410200" cy="3271838"/>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stretch>
                    <a:fillRect/>
                  </a:stretch>
                </a:blip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pic>
      <p:sp>
        <p:nvSpPr>
          <p:cNvPr id="24578" name="Rectangle 2"/>
          <p:cNvSpPr>
            <a:spLocks noGrp="1" noChangeArrowheads="1"/>
          </p:cNvSpPr>
          <p:nvPr>
            <p:ph type="title"/>
          </p:nvPr>
        </p:nvSpPr>
        <p:spPr>
          <a:xfrm>
            <a:off x="1408113" y="-282575"/>
            <a:ext cx="6324600" cy="1301750"/>
          </a:xfrm>
          <a:ln/>
        </p:spPr>
        <p:txBody>
          <a:bodyPr/>
          <a:lstStyle/>
          <a:p>
            <a:pPr>
              <a:lnSpc>
                <a:spcPct val="12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t>But the frequency will change!</a:t>
            </a:r>
          </a:p>
        </p:txBody>
      </p:sp>
      <p:sp>
        <p:nvSpPr>
          <p:cNvPr id="24579" name="Text Box 3"/>
          <p:cNvSpPr txBox="1">
            <a:spLocks noChangeArrowheads="1"/>
          </p:cNvSpPr>
          <p:nvPr/>
        </p:nvSpPr>
        <p:spPr bwMode="auto">
          <a:xfrm>
            <a:off x="228600" y="1087438"/>
            <a:ext cx="6172200" cy="323691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lIns="90000" tIns="46800" rIns="90000" bIns="46800">
            <a:spAutoFit/>
          </a:bodyPr>
          <a:lstStyle>
            <a:lvl1pPr marL="457200" indent="-4572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rgbClr val="114FFB"/>
                </a:solidFill>
                <a:latin typeface="Times New Roman" charset="0"/>
                <a:ea typeface="Bitstream Vera Sans" charset="0"/>
                <a:cs typeface="Bitstream Vera Sans"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rgbClr val="114FFB"/>
                </a:solidFill>
                <a:latin typeface="Times New Roman" charset="0"/>
                <a:ea typeface="Bitstream Vera Sans" charset="0"/>
                <a:cs typeface="Bitstream Vera Sans"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rgbClr val="114FFB"/>
                </a:solidFill>
                <a:latin typeface="Times New Roman" charset="0"/>
                <a:ea typeface="Bitstream Vera Sans" charset="0"/>
                <a:cs typeface="Bitstream Vera Sans"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rgbClr val="114FFB"/>
                </a:solidFill>
                <a:latin typeface="Times New Roman" charset="0"/>
                <a:ea typeface="Bitstream Vera Sans" charset="0"/>
                <a:cs typeface="Bitstream Vera Sans"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rgbClr val="114FFB"/>
                </a:solidFill>
                <a:latin typeface="Times New Roman" charset="0"/>
                <a:ea typeface="Bitstream Vera Sans" charset="0"/>
                <a:cs typeface="Bitstream Vera Sans" charset="0"/>
              </a:defRPr>
            </a:lvl9pPr>
          </a:lstStyle>
          <a:p>
            <a:pPr>
              <a:lnSpc>
                <a:spcPct val="116000"/>
              </a:lnSpc>
            </a:pPr>
            <a:r>
              <a:rPr lang="en-GB" sz="1800" dirty="0" smtClean="0">
                <a:solidFill>
                  <a:srgbClr val="000000"/>
                </a:solidFill>
                <a:latin typeface="Arial"/>
                <a:cs typeface="Arial"/>
              </a:rPr>
              <a:t>The </a:t>
            </a:r>
            <a:r>
              <a:rPr lang="en-GB" sz="1800" dirty="0">
                <a:solidFill>
                  <a:srgbClr val="000000"/>
                </a:solidFill>
                <a:latin typeface="Arial"/>
                <a:cs typeface="Arial"/>
              </a:rPr>
              <a:t>frequency is not expected to be constant,</a:t>
            </a:r>
          </a:p>
          <a:p>
            <a:pPr>
              <a:lnSpc>
                <a:spcPct val="116000"/>
              </a:lnSpc>
            </a:pPr>
            <a:r>
              <a:rPr lang="en-GB" sz="1800" dirty="0">
                <a:solidFill>
                  <a:srgbClr val="000000"/>
                </a:solidFill>
                <a:latin typeface="Arial"/>
                <a:cs typeface="Arial"/>
              </a:rPr>
              <a:t>due to:</a:t>
            </a:r>
          </a:p>
          <a:p>
            <a:pPr>
              <a:lnSpc>
                <a:spcPct val="116000"/>
              </a:lnSpc>
            </a:pPr>
            <a:endParaRPr lang="en-GB" sz="1600" dirty="0">
              <a:solidFill>
                <a:srgbClr val="000000"/>
              </a:solidFill>
              <a:latin typeface="Arial"/>
              <a:cs typeface="Arial"/>
            </a:endParaRPr>
          </a:p>
          <a:p>
            <a:pPr>
              <a:lnSpc>
                <a:spcPct val="116000"/>
              </a:lnSpc>
              <a:buClr>
                <a:srgbClr val="000000"/>
              </a:buClr>
              <a:buFont typeface="Comic Sans MS" charset="0"/>
              <a:buAutoNum type="arabicPeriod"/>
            </a:pPr>
            <a:r>
              <a:rPr lang="en-GB" sz="1800" dirty="0">
                <a:solidFill>
                  <a:srgbClr val="0000CC"/>
                </a:solidFill>
                <a:latin typeface="Arial"/>
                <a:cs typeface="Arial"/>
              </a:rPr>
              <a:t>The source losing energy due to "spin down"</a:t>
            </a:r>
          </a:p>
          <a:p>
            <a:pPr>
              <a:lnSpc>
                <a:spcPct val="116000"/>
              </a:lnSpc>
              <a:buClr>
                <a:srgbClr val="000000"/>
              </a:buClr>
            </a:pPr>
            <a:endParaRPr lang="en-GB" sz="1800" dirty="0">
              <a:latin typeface="Arial"/>
              <a:cs typeface="Arial"/>
            </a:endParaRPr>
          </a:p>
          <a:p>
            <a:pPr>
              <a:lnSpc>
                <a:spcPct val="116000"/>
              </a:lnSpc>
              <a:buClr>
                <a:srgbClr val="000000"/>
              </a:buClr>
              <a:buFont typeface="Comic Sans MS" charset="0"/>
              <a:buAutoNum type="arabicPeriod"/>
            </a:pPr>
            <a:r>
              <a:rPr lang="en-GB" sz="1800" dirty="0">
                <a:solidFill>
                  <a:srgbClr val="000000"/>
                </a:solidFill>
                <a:latin typeface="Arial"/>
                <a:cs typeface="Arial"/>
              </a:rPr>
              <a:t>Doppler shift due to Earth's motion about the Sun (one part in 10</a:t>
            </a:r>
            <a:r>
              <a:rPr lang="en-GB" sz="1800" baseline="30000" dirty="0">
                <a:solidFill>
                  <a:srgbClr val="000000"/>
                </a:solidFill>
                <a:latin typeface="Arial"/>
                <a:cs typeface="Arial"/>
              </a:rPr>
              <a:t>4</a:t>
            </a:r>
            <a:r>
              <a:rPr lang="en-GB" sz="1800" dirty="0">
                <a:solidFill>
                  <a:srgbClr val="000000"/>
                </a:solidFill>
                <a:latin typeface="Arial"/>
                <a:cs typeface="Arial"/>
              </a:rPr>
              <a:t>, with period of 1 year)</a:t>
            </a:r>
          </a:p>
          <a:p>
            <a:pPr>
              <a:lnSpc>
                <a:spcPct val="116000"/>
              </a:lnSpc>
              <a:buClr>
                <a:srgbClr val="000000"/>
              </a:buClr>
            </a:pPr>
            <a:endParaRPr lang="en-GB" sz="1800" dirty="0">
              <a:latin typeface="Arial"/>
              <a:cs typeface="Arial"/>
            </a:endParaRPr>
          </a:p>
          <a:p>
            <a:pPr>
              <a:lnSpc>
                <a:spcPct val="116000"/>
              </a:lnSpc>
              <a:buClr>
                <a:srgbClr val="000000"/>
              </a:buClr>
              <a:buFont typeface="Comic Sans MS" charset="0"/>
              <a:buAutoNum type="arabicPeriod"/>
            </a:pPr>
            <a:r>
              <a:rPr lang="en-GB" sz="1800" dirty="0">
                <a:solidFill>
                  <a:srgbClr val="0000CC"/>
                </a:solidFill>
                <a:latin typeface="Arial"/>
                <a:cs typeface="Arial"/>
              </a:rPr>
              <a:t>Doppler shift due to Earth's rotation about its axis (one part in 10</a:t>
            </a:r>
            <a:r>
              <a:rPr lang="en-GB" sz="1800" baseline="30000" dirty="0">
                <a:solidFill>
                  <a:srgbClr val="0000CC"/>
                </a:solidFill>
                <a:latin typeface="Arial"/>
                <a:cs typeface="Arial"/>
              </a:rPr>
              <a:t>6</a:t>
            </a:r>
            <a:r>
              <a:rPr lang="en-GB" sz="1800" dirty="0">
                <a:solidFill>
                  <a:srgbClr val="0000CC"/>
                </a:solidFill>
                <a:latin typeface="Arial"/>
                <a:cs typeface="Arial"/>
              </a:rPr>
              <a:t>, with period 1 sidereal day)</a:t>
            </a:r>
          </a:p>
        </p:txBody>
      </p:sp>
      <p:sp>
        <p:nvSpPr>
          <p:cNvPr id="24580" name="Text Box 4"/>
          <p:cNvSpPr txBox="1">
            <a:spLocks noChangeArrowheads="1"/>
          </p:cNvSpPr>
          <p:nvPr/>
        </p:nvSpPr>
        <p:spPr bwMode="auto">
          <a:xfrm>
            <a:off x="457200" y="4876800"/>
            <a:ext cx="3200400" cy="941388"/>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9pPr>
          </a:lstStyle>
          <a:p>
            <a:pPr>
              <a:lnSpc>
                <a:spcPct val="116000"/>
              </a:lnSpc>
            </a:pPr>
            <a:r>
              <a:rPr lang="en-GB" sz="1600">
                <a:solidFill>
                  <a:srgbClr val="FF9900"/>
                </a:solidFill>
                <a:latin typeface="Arial"/>
                <a:cs typeface="Arial"/>
              </a:rPr>
              <a:t>Exact form of the modulations depends upon the sky location of the source!</a:t>
            </a:r>
          </a:p>
        </p:txBody>
      </p:sp>
      <p:pic>
        <p:nvPicPr>
          <p:cNvPr id="24581" name="Picture 5"/>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848350" y="1409700"/>
            <a:ext cx="1085850" cy="11811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stretch>
                    <a:fillRect/>
                  </a:stretch>
                </a:blip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a:xfrm>
            <a:off x="1408113" y="55563"/>
            <a:ext cx="6324600" cy="696912"/>
          </a:xfrm>
          <a:ln/>
        </p:spPr>
        <p:txBody>
          <a:bodyPr/>
          <a:lstStyle/>
          <a:p>
            <a:pPr>
              <a:lnSpc>
                <a:spcPct val="12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t>Matched Filtering</a:t>
            </a:r>
          </a:p>
        </p:txBody>
      </p:sp>
      <p:pic>
        <p:nvPicPr>
          <p:cNvPr id="25602" name="Picture 2"/>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1143000"/>
            <a:ext cx="6819900" cy="1525588"/>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stretch>
                    <a:fillRect/>
                  </a:stretch>
                </a:blip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pic>
      <p:sp>
        <p:nvSpPr>
          <p:cNvPr id="25603" name="Text Box 3"/>
          <p:cNvSpPr txBox="1">
            <a:spLocks noChangeArrowheads="1"/>
          </p:cNvSpPr>
          <p:nvPr/>
        </p:nvSpPr>
        <p:spPr bwMode="auto">
          <a:xfrm>
            <a:off x="457200" y="5951035"/>
            <a:ext cx="3904197" cy="373565"/>
          </a:xfrm>
          <a:prstGeom prst="rect">
            <a:avLst/>
          </a:prstGeom>
          <a:noFill/>
          <a:ln w="9360">
            <a:solidFill>
              <a:srgbClr val="FF0000"/>
            </a:solidFill>
            <a:miter lim="800000"/>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9pPr>
          </a:lstStyle>
          <a:p>
            <a:pPr>
              <a:lnSpc>
                <a:spcPct val="116000"/>
              </a:lnSpc>
            </a:pPr>
            <a:r>
              <a:rPr lang="en-GB" sz="1600" dirty="0">
                <a:solidFill>
                  <a:srgbClr val="FF0000"/>
                </a:solidFill>
                <a:latin typeface="Helvetica" charset="0"/>
              </a:rPr>
              <a:t>And computational effort goes up like</a:t>
            </a:r>
            <a:r>
              <a:rPr lang="en-GB" sz="1600" dirty="0" smtClean="0">
                <a:solidFill>
                  <a:srgbClr val="FF0000"/>
                </a:solidFill>
                <a:latin typeface="Helvetica" charset="0"/>
              </a:rPr>
              <a:t> T</a:t>
            </a:r>
            <a:r>
              <a:rPr lang="en-GB" sz="1600" baseline="30000" dirty="0" smtClean="0">
                <a:solidFill>
                  <a:srgbClr val="FF0000"/>
                </a:solidFill>
                <a:latin typeface="Helvetica" charset="0"/>
              </a:rPr>
              <a:t>6 </a:t>
            </a:r>
            <a:r>
              <a:rPr lang="en-GB" sz="1600" dirty="0">
                <a:solidFill>
                  <a:srgbClr val="FF0000"/>
                </a:solidFill>
                <a:latin typeface="Helvetica" charset="0"/>
              </a:rPr>
              <a:t>!</a:t>
            </a:r>
          </a:p>
        </p:txBody>
      </p:sp>
      <p:pic>
        <p:nvPicPr>
          <p:cNvPr id="25604" name="Picture 4"/>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2667000"/>
            <a:ext cx="6705600" cy="12954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stretch>
                    <a:fillRect/>
                  </a:stretch>
                </a:blip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pic>
      <p:sp>
        <p:nvSpPr>
          <p:cNvPr id="25605" name="Text Box 5"/>
          <p:cNvSpPr txBox="1">
            <a:spLocks noChangeArrowheads="1"/>
          </p:cNvSpPr>
          <p:nvPr/>
        </p:nvSpPr>
        <p:spPr bwMode="auto">
          <a:xfrm>
            <a:off x="974725" y="4195763"/>
            <a:ext cx="1539000" cy="37356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9pPr>
          </a:lstStyle>
          <a:p>
            <a:pPr>
              <a:lnSpc>
                <a:spcPct val="116000"/>
              </a:lnSpc>
            </a:pPr>
            <a:r>
              <a:rPr lang="en-GB" sz="1600">
                <a:solidFill>
                  <a:srgbClr val="000000"/>
                </a:solidFill>
                <a:latin typeface="Arial"/>
                <a:cs typeface="Arial"/>
              </a:rPr>
              <a:t>Assuming data</a:t>
            </a:r>
          </a:p>
        </p:txBody>
      </p:sp>
      <p:sp>
        <p:nvSpPr>
          <p:cNvPr id="25606" name="Text Box 6"/>
          <p:cNvSpPr txBox="1">
            <a:spLocks noChangeArrowheads="1"/>
          </p:cNvSpPr>
          <p:nvPr/>
        </p:nvSpPr>
        <p:spPr bwMode="auto">
          <a:xfrm>
            <a:off x="4889500" y="4271962"/>
            <a:ext cx="968732" cy="37356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9pPr>
          </a:lstStyle>
          <a:p>
            <a:pPr>
              <a:lnSpc>
                <a:spcPct val="116000"/>
              </a:lnSpc>
            </a:pPr>
            <a:r>
              <a:rPr lang="en-GB" sz="1600" dirty="0">
                <a:solidFill>
                  <a:srgbClr val="000000"/>
                </a:solidFill>
                <a:latin typeface="Arial"/>
                <a:cs typeface="Arial"/>
              </a:rPr>
              <a:t>compute</a:t>
            </a:r>
          </a:p>
        </p:txBody>
      </p:sp>
      <p:sp>
        <p:nvSpPr>
          <p:cNvPr id="25607" name="Line 7"/>
          <p:cNvSpPr>
            <a:spLocks noChangeShapeType="1"/>
          </p:cNvSpPr>
          <p:nvPr/>
        </p:nvSpPr>
        <p:spPr bwMode="auto">
          <a:xfrm flipH="1" flipV="1">
            <a:off x="6778624" y="3578224"/>
            <a:ext cx="765175" cy="612775"/>
          </a:xfrm>
          <a:prstGeom prst="line">
            <a:avLst/>
          </a:prstGeom>
          <a:noFill/>
          <a:ln w="28440">
            <a:solidFill>
              <a:srgbClr val="0000CC"/>
            </a:solidFill>
            <a:miter lim="800000"/>
            <a:headEnd/>
            <a:tailEnd type="triangle" w="med" len="me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a:lstStyle/>
          <a:p>
            <a:endParaRPr lang="en-US"/>
          </a:p>
        </p:txBody>
      </p:sp>
      <p:sp>
        <p:nvSpPr>
          <p:cNvPr id="25608" name="Line 8"/>
          <p:cNvSpPr>
            <a:spLocks noChangeShapeType="1"/>
          </p:cNvSpPr>
          <p:nvPr/>
        </p:nvSpPr>
        <p:spPr bwMode="auto">
          <a:xfrm flipH="1" flipV="1">
            <a:off x="6854824" y="2511424"/>
            <a:ext cx="1298575" cy="1679575"/>
          </a:xfrm>
          <a:prstGeom prst="line">
            <a:avLst/>
          </a:prstGeom>
          <a:noFill/>
          <a:ln w="28440">
            <a:solidFill>
              <a:srgbClr val="FF0000"/>
            </a:solidFill>
            <a:miter lim="800000"/>
            <a:headEnd/>
            <a:tailEnd type="triangle" w="med" len="me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a:lstStyle/>
          <a:p>
            <a:endParaRPr lang="en-US"/>
          </a:p>
        </p:txBody>
      </p:sp>
      <p:sp>
        <p:nvSpPr>
          <p:cNvPr id="25609" name="Text Box 9"/>
          <p:cNvSpPr txBox="1">
            <a:spLocks noChangeArrowheads="1"/>
          </p:cNvSpPr>
          <p:nvPr/>
        </p:nvSpPr>
        <p:spPr bwMode="auto">
          <a:xfrm>
            <a:off x="441325" y="4752975"/>
            <a:ext cx="3825875" cy="941388"/>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9pPr>
          </a:lstStyle>
          <a:p>
            <a:pPr>
              <a:lnSpc>
                <a:spcPct val="116000"/>
              </a:lnSpc>
            </a:pPr>
            <a:r>
              <a:rPr lang="en-GB" sz="1600">
                <a:solidFill>
                  <a:srgbClr val="0000CC"/>
                </a:solidFill>
                <a:latin typeface="Arial"/>
                <a:cs typeface="Arial"/>
              </a:rPr>
              <a:t>In reality </a:t>
            </a:r>
            <a:r>
              <a:rPr lang="en-GB" sz="1600" i="1">
                <a:solidFill>
                  <a:srgbClr val="000000"/>
                </a:solidFill>
                <a:latin typeface="Arial"/>
                <a:cs typeface="Arial"/>
              </a:rPr>
              <a:t>h(t)</a:t>
            </a:r>
            <a:r>
              <a:rPr lang="en-GB" sz="1600">
                <a:solidFill>
                  <a:srgbClr val="0000CC"/>
                </a:solidFill>
                <a:latin typeface="Arial"/>
                <a:cs typeface="Arial"/>
              </a:rPr>
              <a:t> is more complex, and depends on sky position, frequency, spin-down, and signal phase!</a:t>
            </a:r>
          </a:p>
        </p:txBody>
      </p:sp>
      <p:pic>
        <p:nvPicPr>
          <p:cNvPr id="25610" name="Picture 10"/>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638425" y="4133850"/>
            <a:ext cx="2085975" cy="59055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stretch>
                    <a:fillRect/>
                  </a:stretch>
                </a:blip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pic>
      <p:pic>
        <p:nvPicPr>
          <p:cNvPr id="25611" name="Picture 11"/>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77000" y="4114800"/>
            <a:ext cx="2305050" cy="90487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stretch>
                    <a:fillRect/>
                  </a:stretch>
                </a:blip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pic>
      <p:sp>
        <p:nvSpPr>
          <p:cNvPr id="25612" name="Text Box 12"/>
          <p:cNvSpPr txBox="1">
            <a:spLocks noChangeArrowheads="1"/>
          </p:cNvSpPr>
          <p:nvPr/>
        </p:nvSpPr>
        <p:spPr bwMode="auto">
          <a:xfrm>
            <a:off x="5029200" y="5827712"/>
            <a:ext cx="3825875" cy="801688"/>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9pPr>
          </a:lstStyle>
          <a:p>
            <a:pPr>
              <a:lnSpc>
                <a:spcPct val="116000"/>
              </a:lnSpc>
            </a:pPr>
            <a:r>
              <a:rPr lang="en-GB" sz="2000" b="1" dirty="0">
                <a:solidFill>
                  <a:srgbClr val="DE2091"/>
                </a:solidFill>
                <a:latin typeface="Arial"/>
                <a:cs typeface="Arial"/>
              </a:rPr>
              <a:t>Looks like we're </a:t>
            </a:r>
            <a:r>
              <a:rPr lang="en-GB" sz="2000" b="1" dirty="0" err="1">
                <a:solidFill>
                  <a:srgbClr val="DE2091"/>
                </a:solidFill>
                <a:latin typeface="Arial"/>
                <a:cs typeface="Arial"/>
              </a:rPr>
              <a:t>gonna</a:t>
            </a:r>
            <a:r>
              <a:rPr lang="en-GB" sz="2000" b="1" dirty="0">
                <a:solidFill>
                  <a:srgbClr val="DE2091"/>
                </a:solidFill>
                <a:latin typeface="Arial"/>
                <a:cs typeface="Arial"/>
              </a:rPr>
              <a:t> need a bigger computer!</a:t>
            </a:r>
          </a:p>
        </p:txBody>
      </p:sp>
      <p:sp>
        <p:nvSpPr>
          <p:cNvPr id="25613" name="Text Box 13"/>
          <p:cNvSpPr txBox="1">
            <a:spLocks noChangeArrowheads="1"/>
          </p:cNvSpPr>
          <p:nvPr/>
        </p:nvSpPr>
        <p:spPr bwMode="auto">
          <a:xfrm>
            <a:off x="7086600" y="5105400"/>
            <a:ext cx="1711325" cy="420688"/>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9pPr>
          </a:lstStyle>
          <a:p>
            <a:pPr>
              <a:lnSpc>
                <a:spcPct val="134000"/>
              </a:lnSpc>
            </a:pPr>
            <a:r>
              <a:rPr lang="en-GB" sz="1600" i="1" dirty="0">
                <a:solidFill>
                  <a:srgbClr val="FF3300"/>
                </a:solidFill>
                <a:latin typeface="Comic Sans MS" charset="0"/>
              </a:rPr>
              <a:t>"the F statistic"</a:t>
            </a:r>
          </a:p>
        </p:txBody>
      </p:sp>
      <p:sp>
        <p:nvSpPr>
          <p:cNvPr id="25614" name="Text Box 14"/>
          <p:cNvSpPr txBox="1">
            <a:spLocks noChangeArrowheads="1"/>
          </p:cNvSpPr>
          <p:nvPr/>
        </p:nvSpPr>
        <p:spPr bwMode="auto">
          <a:xfrm>
            <a:off x="6011863" y="914400"/>
            <a:ext cx="628650" cy="420688"/>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9pPr>
          </a:lstStyle>
          <a:p>
            <a:pPr>
              <a:lnSpc>
                <a:spcPct val="134000"/>
              </a:lnSpc>
            </a:pPr>
            <a:r>
              <a:rPr lang="en-GB" sz="1600" i="1">
                <a:solidFill>
                  <a:srgbClr val="FF3300"/>
                </a:solidFill>
                <a:latin typeface="Comic Sans MS" charset="0"/>
              </a:rPr>
              <a:t>data</a:t>
            </a:r>
          </a:p>
        </p:txBody>
      </p:sp>
      <p:sp>
        <p:nvSpPr>
          <p:cNvPr id="25615" name="Text Box 15"/>
          <p:cNvSpPr txBox="1">
            <a:spLocks noChangeArrowheads="1"/>
          </p:cNvSpPr>
          <p:nvPr/>
        </p:nvSpPr>
        <p:spPr bwMode="auto">
          <a:xfrm>
            <a:off x="5454650" y="2514600"/>
            <a:ext cx="1260475" cy="420688"/>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9pPr>
          </a:lstStyle>
          <a:p>
            <a:pPr>
              <a:lnSpc>
                <a:spcPct val="134000"/>
              </a:lnSpc>
            </a:pPr>
            <a:r>
              <a:rPr lang="en-GB" sz="1600" i="1">
                <a:solidFill>
                  <a:srgbClr val="3333CC"/>
                </a:solidFill>
                <a:latin typeface="Comic Sans MS" charset="0"/>
              </a:rPr>
              <a:t>"template"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a:xfrm>
            <a:off x="1408113" y="55563"/>
            <a:ext cx="6324600" cy="696912"/>
          </a:xfrm>
          <a:ln/>
        </p:spPr>
        <p:txBody>
          <a:bodyPr/>
          <a:lstStyle/>
          <a:p>
            <a:pPr>
              <a:lnSpc>
                <a:spcPct val="12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t>BOINC to the rescue </a:t>
            </a:r>
          </a:p>
        </p:txBody>
      </p:sp>
      <p:pic>
        <p:nvPicPr>
          <p:cNvPr id="26626"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4800" y="996950"/>
            <a:ext cx="4114800" cy="403225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stretch>
                    <a:fillRect/>
                  </a:stretch>
                </a:blip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pic>
      <p:sp>
        <p:nvSpPr>
          <p:cNvPr id="26627" name="Text Box 3"/>
          <p:cNvSpPr txBox="1">
            <a:spLocks noChangeArrowheads="1"/>
          </p:cNvSpPr>
          <p:nvPr/>
        </p:nvSpPr>
        <p:spPr bwMode="auto">
          <a:xfrm>
            <a:off x="5867400" y="2633662"/>
            <a:ext cx="2514600" cy="1862138"/>
          </a:xfrm>
          <a:prstGeom prst="rect">
            <a:avLst/>
          </a:prstGeom>
          <a:noFill/>
          <a:ln w="9360">
            <a:solidFill>
              <a:srgbClr val="DE2091"/>
            </a:solidFill>
            <a:miter lim="800000"/>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9pPr>
          </a:lstStyle>
          <a:p>
            <a:pPr>
              <a:lnSpc>
                <a:spcPct val="116000"/>
              </a:lnSpc>
            </a:pPr>
            <a:r>
              <a:rPr lang="en-GB" sz="2000" b="1" u="sng">
                <a:solidFill>
                  <a:srgbClr val="000000"/>
                </a:solidFill>
              </a:rPr>
              <a:t>B</a:t>
            </a:r>
            <a:r>
              <a:rPr lang="en-GB" sz="2000">
                <a:solidFill>
                  <a:srgbClr val="000000"/>
                </a:solidFill>
              </a:rPr>
              <a:t>erkeley </a:t>
            </a:r>
          </a:p>
          <a:p>
            <a:pPr>
              <a:lnSpc>
                <a:spcPct val="116000"/>
              </a:lnSpc>
            </a:pPr>
            <a:r>
              <a:rPr lang="en-GB" sz="2000">
                <a:solidFill>
                  <a:srgbClr val="000000"/>
                </a:solidFill>
              </a:rPr>
              <a:t>   </a:t>
            </a:r>
            <a:r>
              <a:rPr lang="en-GB" sz="2000" b="1" u="sng">
                <a:solidFill>
                  <a:srgbClr val="000000"/>
                </a:solidFill>
              </a:rPr>
              <a:t>O</a:t>
            </a:r>
            <a:r>
              <a:rPr lang="en-GB" sz="2000">
                <a:solidFill>
                  <a:srgbClr val="000000"/>
                </a:solidFill>
              </a:rPr>
              <a:t>pen</a:t>
            </a:r>
          </a:p>
          <a:p>
            <a:pPr>
              <a:lnSpc>
                <a:spcPct val="116000"/>
              </a:lnSpc>
            </a:pPr>
            <a:r>
              <a:rPr lang="en-GB" sz="2000">
                <a:solidFill>
                  <a:srgbClr val="000000"/>
                </a:solidFill>
              </a:rPr>
              <a:t>       </a:t>
            </a:r>
            <a:r>
              <a:rPr lang="en-GB" sz="2000" b="1" u="sng">
                <a:solidFill>
                  <a:srgbClr val="000000"/>
                </a:solidFill>
              </a:rPr>
              <a:t>I</a:t>
            </a:r>
            <a:r>
              <a:rPr lang="en-GB" sz="2000">
                <a:solidFill>
                  <a:srgbClr val="000000"/>
                </a:solidFill>
              </a:rPr>
              <a:t>nfrastructure for</a:t>
            </a:r>
          </a:p>
          <a:p>
            <a:pPr>
              <a:lnSpc>
                <a:spcPct val="116000"/>
              </a:lnSpc>
            </a:pPr>
            <a:r>
              <a:rPr lang="en-GB" sz="2000">
                <a:solidFill>
                  <a:srgbClr val="000000"/>
                </a:solidFill>
              </a:rPr>
              <a:t>         </a:t>
            </a:r>
            <a:r>
              <a:rPr lang="en-GB" sz="2000" b="1" u="sng">
                <a:solidFill>
                  <a:srgbClr val="000000"/>
                </a:solidFill>
              </a:rPr>
              <a:t>N</a:t>
            </a:r>
            <a:r>
              <a:rPr lang="en-GB" sz="2000">
                <a:solidFill>
                  <a:srgbClr val="000000"/>
                </a:solidFill>
              </a:rPr>
              <a:t>etwork</a:t>
            </a:r>
            <a:br>
              <a:rPr lang="en-GB" sz="2000">
                <a:solidFill>
                  <a:srgbClr val="000000"/>
                </a:solidFill>
              </a:rPr>
            </a:br>
            <a:r>
              <a:rPr lang="en-GB" sz="2000">
                <a:solidFill>
                  <a:srgbClr val="000000"/>
                </a:solidFill>
              </a:rPr>
              <a:t>             </a:t>
            </a:r>
            <a:r>
              <a:rPr lang="en-GB" sz="2000" b="1" u="sng">
                <a:solidFill>
                  <a:srgbClr val="000000"/>
                </a:solidFill>
              </a:rPr>
              <a:t>C</a:t>
            </a:r>
            <a:r>
              <a:rPr lang="en-GB" sz="2000">
                <a:solidFill>
                  <a:srgbClr val="000000"/>
                </a:solidFill>
              </a:rPr>
              <a:t>omputing</a:t>
            </a:r>
          </a:p>
        </p:txBody>
      </p:sp>
      <p:sp>
        <p:nvSpPr>
          <p:cNvPr id="26628" name="Text Box 4"/>
          <p:cNvSpPr txBox="1">
            <a:spLocks noChangeArrowheads="1"/>
          </p:cNvSpPr>
          <p:nvPr/>
        </p:nvSpPr>
        <p:spPr bwMode="auto">
          <a:xfrm>
            <a:off x="4495800" y="1066800"/>
            <a:ext cx="4572000" cy="136525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9pPr>
          </a:lstStyle>
          <a:p>
            <a:pPr>
              <a:lnSpc>
                <a:spcPct val="116000"/>
              </a:lnSpc>
            </a:pPr>
            <a:r>
              <a:rPr lang="en-GB" sz="1800">
                <a:solidFill>
                  <a:srgbClr val="000000"/>
                </a:solidFill>
                <a:latin typeface="Arial"/>
                <a:cs typeface="Arial"/>
              </a:rPr>
              <a:t>SETI@home is a distributed computing project searching for distinctive peaks in Arecibo radio data.  In 2004 they upgraded to BOINC:</a:t>
            </a:r>
          </a:p>
        </p:txBody>
      </p:sp>
      <p:sp>
        <p:nvSpPr>
          <p:cNvPr id="26629" name="Text Box 5"/>
          <p:cNvSpPr txBox="1">
            <a:spLocks noChangeArrowheads="1"/>
          </p:cNvSpPr>
          <p:nvPr/>
        </p:nvSpPr>
        <p:spPr bwMode="auto">
          <a:xfrm>
            <a:off x="1676400" y="5233987"/>
            <a:ext cx="7086600" cy="1155728"/>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9pPr>
          </a:lstStyle>
          <a:p>
            <a:pPr>
              <a:lnSpc>
                <a:spcPct val="116000"/>
              </a:lnSpc>
            </a:pPr>
            <a:r>
              <a:rPr lang="en-GB" sz="1800" dirty="0">
                <a:solidFill>
                  <a:srgbClr val="000000"/>
                </a:solidFill>
                <a:latin typeface="Helvetica"/>
                <a:cs typeface="Helvetica"/>
              </a:rPr>
              <a:t>BOINC is modular, so that one can replace the </a:t>
            </a:r>
          </a:p>
          <a:p>
            <a:pPr>
              <a:lnSpc>
                <a:spcPct val="116000"/>
              </a:lnSpc>
            </a:pPr>
            <a:r>
              <a:rPr lang="en-GB" sz="1800" dirty="0">
                <a:solidFill>
                  <a:srgbClr val="000000"/>
                </a:solidFill>
                <a:latin typeface="Helvetica"/>
                <a:cs typeface="Helvetica"/>
              </a:rPr>
              <a:t>"computation thread"  and the "graphics thread".   </a:t>
            </a:r>
          </a:p>
          <a:p>
            <a:pPr>
              <a:lnSpc>
                <a:spcPct val="116000"/>
              </a:lnSpc>
            </a:pPr>
            <a:r>
              <a:rPr lang="en-GB" sz="1800" dirty="0">
                <a:solidFill>
                  <a:srgbClr val="000066"/>
                </a:solidFill>
                <a:latin typeface="Helvetica"/>
                <a:cs typeface="Helvetica"/>
              </a:rPr>
              <a:t>                                     So we did.                </a:t>
            </a:r>
            <a:r>
              <a:rPr lang="en-US" b="1" dirty="0" err="1">
                <a:solidFill>
                  <a:srgbClr val="000066"/>
                </a:solidFill>
                <a:latin typeface="Helvetica"/>
                <a:cs typeface="Helvetica"/>
                <a:sym typeface="Wingdings"/>
              </a:rPr>
              <a:t>  </a:t>
            </a:r>
            <a:r>
              <a:rPr lang="en-GB" sz="1800" dirty="0">
                <a:solidFill>
                  <a:srgbClr val="000066"/>
                </a:solidFill>
                <a:latin typeface="Helvetica"/>
                <a:cs typeface="Helvetica"/>
              </a:rPr>
              <a:t>   </a:t>
            </a:r>
            <a:r>
              <a:rPr lang="en-GB" sz="1800" dirty="0" err="1">
                <a:solidFill>
                  <a:srgbClr val="000066"/>
                </a:solidFill>
                <a:latin typeface="Helvetica"/>
                <a:cs typeface="Helvetica"/>
              </a:rPr>
              <a:t>Einstein@Home</a:t>
            </a:r>
            <a:endParaRPr lang="en-GB" sz="1800" dirty="0">
              <a:solidFill>
                <a:srgbClr val="000066"/>
              </a:solidFill>
              <a:latin typeface="Helvetica"/>
              <a:cs typeface="Helvetica"/>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a:xfrm>
            <a:off x="1408113" y="55563"/>
            <a:ext cx="6324600" cy="696912"/>
          </a:xfrm>
          <a:ln/>
        </p:spPr>
        <p:txBody>
          <a:bodyPr/>
          <a:lstStyle/>
          <a:p>
            <a:pPr>
              <a:lnSpc>
                <a:spcPct val="12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t>Einstein@Home</a:t>
            </a:r>
          </a:p>
        </p:txBody>
      </p:sp>
      <p:sp>
        <p:nvSpPr>
          <p:cNvPr id="27651" name="Rectangle 3"/>
          <p:cNvSpPr>
            <a:spLocks noGrp="1" noChangeArrowheads="1"/>
          </p:cNvSpPr>
          <p:nvPr>
            <p:ph idx="1"/>
          </p:nvPr>
        </p:nvSpPr>
        <p:spPr>
          <a:xfrm>
            <a:off x="457200" y="990600"/>
            <a:ext cx="7239000" cy="3081338"/>
          </a:xfrm>
          <a:ln/>
        </p:spPr>
        <p:txBody>
          <a:bodyPr/>
          <a:lstStyle/>
          <a:p>
            <a:pPr marL="377825" indent="-377825">
              <a:lnSpc>
                <a:spcPct val="114000"/>
              </a:lnSpc>
              <a:buFont typeface="Helvetica" charset="0"/>
              <a:buNone/>
              <a:tabLst>
                <a:tab pos="835025" algn="l"/>
                <a:tab pos="1292225" algn="l"/>
                <a:tab pos="1749425" algn="l"/>
                <a:tab pos="2206625" algn="l"/>
                <a:tab pos="2663825" algn="l"/>
                <a:tab pos="3121025" algn="l"/>
                <a:tab pos="3578225" algn="l"/>
                <a:tab pos="4035425" algn="l"/>
                <a:tab pos="4492625" algn="l"/>
                <a:tab pos="4949825" algn="l"/>
                <a:tab pos="5407025" algn="l"/>
                <a:tab pos="5864225" algn="l"/>
                <a:tab pos="6321425" algn="l"/>
                <a:tab pos="6778625" algn="l"/>
                <a:tab pos="7235825" algn="l"/>
                <a:tab pos="7693025" algn="l"/>
                <a:tab pos="8150225" algn="l"/>
                <a:tab pos="8607425" algn="l"/>
                <a:tab pos="9064625" algn="l"/>
                <a:tab pos="9521825" algn="l"/>
              </a:tabLst>
            </a:pPr>
            <a:r>
              <a:rPr lang="en-GB" sz="1800">
                <a:solidFill>
                  <a:srgbClr val="000000"/>
                </a:solidFill>
              </a:rPr>
              <a:t>How to use BOINC to search for a CW signal:</a:t>
            </a:r>
          </a:p>
          <a:p>
            <a:pPr marL="377825" indent="-377825">
              <a:lnSpc>
                <a:spcPct val="114000"/>
              </a:lnSpc>
              <a:buFont typeface="Comic Sans MS" charset="0"/>
              <a:buAutoNum type="arabicPeriod"/>
              <a:tabLst>
                <a:tab pos="835025" algn="l"/>
                <a:tab pos="1292225" algn="l"/>
                <a:tab pos="1749425" algn="l"/>
                <a:tab pos="2206625" algn="l"/>
                <a:tab pos="2663825" algn="l"/>
                <a:tab pos="3121025" algn="l"/>
                <a:tab pos="3578225" algn="l"/>
                <a:tab pos="4035425" algn="l"/>
                <a:tab pos="4492625" algn="l"/>
                <a:tab pos="4949825" algn="l"/>
                <a:tab pos="5407025" algn="l"/>
                <a:tab pos="5864225" algn="l"/>
                <a:tab pos="6321425" algn="l"/>
                <a:tab pos="6778625" algn="l"/>
                <a:tab pos="7235825" algn="l"/>
                <a:tab pos="7693025" algn="l"/>
                <a:tab pos="8150225" algn="l"/>
                <a:tab pos="8607425" algn="l"/>
                <a:tab pos="9064625" algn="l"/>
                <a:tab pos="9521825" algn="l"/>
              </a:tabLst>
            </a:pPr>
            <a:r>
              <a:rPr lang="en-GB" sz="1800"/>
              <a:t>Break the computations up into smaller "workunits"</a:t>
            </a:r>
          </a:p>
          <a:p>
            <a:pPr marL="377825" indent="-377825">
              <a:lnSpc>
                <a:spcPct val="114000"/>
              </a:lnSpc>
              <a:buFont typeface="Comic Sans MS" charset="0"/>
              <a:buAutoNum type="arabicPeriod"/>
              <a:tabLst>
                <a:tab pos="835025" algn="l"/>
                <a:tab pos="1292225" algn="l"/>
                <a:tab pos="1749425" algn="l"/>
                <a:tab pos="2206625" algn="l"/>
                <a:tab pos="2663825" algn="l"/>
                <a:tab pos="3121025" algn="l"/>
                <a:tab pos="3578225" algn="l"/>
                <a:tab pos="4035425" algn="l"/>
                <a:tab pos="4492625" algn="l"/>
                <a:tab pos="4949825" algn="l"/>
                <a:tab pos="5407025" algn="l"/>
                <a:tab pos="5864225" algn="l"/>
                <a:tab pos="6321425" algn="l"/>
                <a:tab pos="6778625" algn="l"/>
                <a:tab pos="7235825" algn="l"/>
                <a:tab pos="7693025" algn="l"/>
                <a:tab pos="8150225" algn="l"/>
                <a:tab pos="8607425" algn="l"/>
                <a:tab pos="9064625" algn="l"/>
                <a:tab pos="9521825" algn="l"/>
              </a:tabLst>
            </a:pPr>
            <a:r>
              <a:rPr lang="en-GB" sz="1800">
                <a:solidFill>
                  <a:srgbClr val="000000"/>
                </a:solidFill>
              </a:rPr>
              <a:t>Send these workunits (WU's) to participating "clients"</a:t>
            </a:r>
          </a:p>
          <a:p>
            <a:pPr marL="377825" indent="-377825">
              <a:lnSpc>
                <a:spcPct val="114000"/>
              </a:lnSpc>
              <a:buFont typeface="Comic Sans MS" charset="0"/>
              <a:buAutoNum type="arabicPeriod"/>
              <a:tabLst>
                <a:tab pos="835025" algn="l"/>
                <a:tab pos="1292225" algn="l"/>
                <a:tab pos="1749425" algn="l"/>
                <a:tab pos="2206625" algn="l"/>
                <a:tab pos="2663825" algn="l"/>
                <a:tab pos="3121025" algn="l"/>
                <a:tab pos="3578225" algn="l"/>
                <a:tab pos="4035425" algn="l"/>
                <a:tab pos="4492625" algn="l"/>
                <a:tab pos="4949825" algn="l"/>
                <a:tab pos="5407025" algn="l"/>
                <a:tab pos="5864225" algn="l"/>
                <a:tab pos="6321425" algn="l"/>
                <a:tab pos="6778625" algn="l"/>
                <a:tab pos="7235825" algn="l"/>
                <a:tab pos="7693025" algn="l"/>
                <a:tab pos="8150225" algn="l"/>
                <a:tab pos="8607425" algn="l"/>
                <a:tab pos="9064625" algn="l"/>
                <a:tab pos="9521825" algn="l"/>
              </a:tabLst>
            </a:pPr>
            <a:r>
              <a:rPr lang="en-GB" sz="1800"/>
              <a:t>Each WU searches the entire sky (~30,000 points!) for a narrow band of frequencies and the full range of spin-downs, computing the </a:t>
            </a:r>
            <a:r>
              <a:rPr lang="en-GB" sz="1800" i="1"/>
              <a:t>F</a:t>
            </a:r>
            <a:r>
              <a:rPr lang="en-GB" sz="1800"/>
              <a:t>-statistic.</a:t>
            </a:r>
          </a:p>
          <a:p>
            <a:pPr marL="377825" indent="-377825">
              <a:lnSpc>
                <a:spcPct val="114000"/>
              </a:lnSpc>
              <a:buFont typeface="Comic Sans MS" charset="0"/>
              <a:buAutoNum type="arabicPeriod"/>
              <a:tabLst>
                <a:tab pos="835025" algn="l"/>
                <a:tab pos="1292225" algn="l"/>
                <a:tab pos="1749425" algn="l"/>
                <a:tab pos="2206625" algn="l"/>
                <a:tab pos="2663825" algn="l"/>
                <a:tab pos="3121025" algn="l"/>
                <a:tab pos="3578225" algn="l"/>
                <a:tab pos="4035425" algn="l"/>
                <a:tab pos="4492625" algn="l"/>
                <a:tab pos="4949825" algn="l"/>
                <a:tab pos="5407025" algn="l"/>
                <a:tab pos="5864225" algn="l"/>
                <a:tab pos="6321425" algn="l"/>
                <a:tab pos="6778625" algn="l"/>
                <a:tab pos="7235825" algn="l"/>
                <a:tab pos="7693025" algn="l"/>
                <a:tab pos="8150225" algn="l"/>
                <a:tab pos="8607425" algn="l"/>
                <a:tab pos="9064625" algn="l"/>
                <a:tab pos="9521825" algn="l"/>
              </a:tabLst>
            </a:pPr>
            <a:r>
              <a:rPr lang="en-GB" sz="1800">
                <a:solidFill>
                  <a:srgbClr val="000000"/>
                </a:solidFill>
              </a:rPr>
              <a:t>Client returns top 13,000 candidates to the server for further processing, and receives new WU's.   </a:t>
            </a:r>
            <a:r>
              <a:rPr lang="en-GB" sz="1600"/>
              <a:t>						</a:t>
            </a:r>
          </a:p>
        </p:txBody>
      </p:sp>
      <p:sp>
        <p:nvSpPr>
          <p:cNvPr id="27650" name="Text Box 2"/>
          <p:cNvSpPr txBox="1">
            <a:spLocks noChangeArrowheads="1"/>
          </p:cNvSpPr>
          <p:nvPr/>
        </p:nvSpPr>
        <p:spPr bwMode="auto">
          <a:xfrm>
            <a:off x="990600" y="4191000"/>
            <a:ext cx="3978275" cy="51752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wrap="none" anchor="ctr"/>
          <a:lstStyle/>
          <a:p>
            <a:endParaRPr lang="en-US"/>
          </a:p>
        </p:txBody>
      </p:sp>
      <p:pic>
        <p:nvPicPr>
          <p:cNvPr id="27652" name="Picture 4"/>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76400" y="3962400"/>
            <a:ext cx="5867400" cy="2090738"/>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stretch>
                    <a:fillRect/>
                  </a:stretch>
                </a:blip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455253" y="139667"/>
            <a:ext cx="8536347" cy="723012"/>
          </a:xfrm>
          <a:ln/>
        </p:spPr>
        <p:txBody>
          <a:bodyPr/>
          <a:lstStyle/>
          <a:p>
            <a:pPr>
              <a:lnSpc>
                <a:spcPct val="12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a:latin typeface="Helvetica"/>
                <a:cs typeface="Helvetica"/>
              </a:rPr>
              <a:t>What are Gravitational Waves?        </a:t>
            </a:r>
          </a:p>
        </p:txBody>
      </p:sp>
      <p:sp>
        <p:nvSpPr>
          <p:cNvPr id="5122" name="Rectangle 2"/>
          <p:cNvSpPr>
            <a:spLocks noGrp="1" noChangeArrowheads="1"/>
          </p:cNvSpPr>
          <p:nvPr>
            <p:ph type="body" idx="1"/>
          </p:nvPr>
        </p:nvSpPr>
        <p:spPr>
          <a:xfrm>
            <a:off x="228600" y="1095072"/>
            <a:ext cx="8763000" cy="2389188"/>
          </a:xfrm>
          <a:ln/>
        </p:spPr>
        <p:txBody>
          <a:bodyPr>
            <a:normAutofit fontScale="92500" lnSpcReduction="10000"/>
          </a:bodyPr>
          <a:lstStyle/>
          <a:p>
            <a:pPr marL="0">
              <a:lnSpc>
                <a:spcPct val="100000"/>
              </a:lnSpc>
              <a:spcBef>
                <a:spcPts val="1600"/>
              </a:spcBef>
              <a:buFont typeface="Helvetica"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a:latin typeface="+mn-lt"/>
                <a:cs typeface="Chalkboard"/>
              </a:rPr>
              <a:t>Astronomy now is done via </a:t>
            </a:r>
            <a:r>
              <a:rPr lang="en-GB" sz="2000" dirty="0">
                <a:solidFill>
                  <a:srgbClr val="23BB13"/>
                </a:solidFill>
                <a:latin typeface="+mn-lt"/>
                <a:cs typeface="Chalkboard"/>
              </a:rPr>
              <a:t>Electromagnetic Waves</a:t>
            </a:r>
            <a:r>
              <a:rPr lang="en-GB" sz="2000" dirty="0">
                <a:latin typeface="+mn-lt"/>
                <a:cs typeface="Chalkboard"/>
              </a:rPr>
              <a:t>   (radio, infrared, visible, ultraviolet, gamma rays).  </a:t>
            </a:r>
          </a:p>
          <a:p>
            <a:pPr marL="0">
              <a:lnSpc>
                <a:spcPct val="100000"/>
              </a:lnSpc>
              <a:spcBef>
                <a:spcPts val="1600"/>
              </a:spcBef>
              <a:buFont typeface="Helvetica"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a:latin typeface="+mn-lt"/>
                <a:cs typeface="Chalkboard"/>
              </a:rPr>
              <a:t>These are time-varying oscillations of </a:t>
            </a:r>
            <a:r>
              <a:rPr lang="en-GB" sz="2000" i="1" u="sng" dirty="0">
                <a:latin typeface="+mn-lt"/>
                <a:cs typeface="Chalkboard"/>
              </a:rPr>
              <a:t>electro-magnetic</a:t>
            </a:r>
            <a:r>
              <a:rPr lang="en-GB" sz="2000" dirty="0">
                <a:latin typeface="+mn-lt"/>
                <a:cs typeface="Chalkboard"/>
              </a:rPr>
              <a:t> fields. </a:t>
            </a:r>
          </a:p>
          <a:p>
            <a:pPr marL="0">
              <a:lnSpc>
                <a:spcPct val="100000"/>
              </a:lnSpc>
              <a:spcBef>
                <a:spcPts val="1600"/>
              </a:spcBef>
              <a:buFont typeface="Helvetica"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a:solidFill>
                  <a:srgbClr val="FF9900"/>
                </a:solidFill>
                <a:latin typeface="+mn-lt"/>
                <a:cs typeface="Chalkboard"/>
              </a:rPr>
              <a:t>Gravitational Waves</a:t>
            </a:r>
            <a:r>
              <a:rPr lang="en-GB" sz="2000" dirty="0">
                <a:solidFill>
                  <a:srgbClr val="0000CC"/>
                </a:solidFill>
                <a:latin typeface="+mn-lt"/>
                <a:cs typeface="Chalkboard"/>
              </a:rPr>
              <a:t> are time-varying oscillations of the </a:t>
            </a:r>
            <a:r>
              <a:rPr lang="en-GB" sz="2000" i="1" u="sng" dirty="0">
                <a:solidFill>
                  <a:srgbClr val="0000CC"/>
                </a:solidFill>
                <a:latin typeface="+mn-lt"/>
                <a:cs typeface="Chalkboard"/>
              </a:rPr>
              <a:t>gravitational</a:t>
            </a:r>
            <a:r>
              <a:rPr lang="en-GB" sz="2000" dirty="0">
                <a:solidFill>
                  <a:srgbClr val="0000CC"/>
                </a:solidFill>
                <a:latin typeface="+mn-lt"/>
                <a:cs typeface="Chalkboard"/>
              </a:rPr>
              <a:t> field.   </a:t>
            </a:r>
          </a:p>
          <a:p>
            <a:pPr marL="0">
              <a:lnSpc>
                <a:spcPct val="100000"/>
              </a:lnSpc>
              <a:spcBef>
                <a:spcPts val="1600"/>
              </a:spcBef>
              <a:buFont typeface="Helvetica"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a:latin typeface="+mn-lt"/>
                <a:cs typeface="Chalkboard"/>
              </a:rPr>
              <a:t>In General Relativity gravitation is described as being a property of the </a:t>
            </a:r>
            <a:r>
              <a:rPr lang="en-GB" sz="2000" dirty="0">
                <a:solidFill>
                  <a:srgbClr val="0000CC"/>
                </a:solidFill>
                <a:latin typeface="+mn-lt"/>
                <a:cs typeface="Chalkboard"/>
              </a:rPr>
              <a:t>geometry</a:t>
            </a:r>
            <a:r>
              <a:rPr lang="en-GB" sz="2000" dirty="0">
                <a:latin typeface="+mn-lt"/>
                <a:cs typeface="Chalkboard"/>
              </a:rPr>
              <a:t> of </a:t>
            </a:r>
            <a:r>
              <a:rPr lang="en-GB" sz="2000" dirty="0" err="1">
                <a:latin typeface="+mn-lt"/>
                <a:cs typeface="Chalkboard"/>
              </a:rPr>
              <a:t>space + time </a:t>
            </a:r>
            <a:r>
              <a:rPr lang="en-GB" sz="2000" dirty="0">
                <a:latin typeface="+mn-lt"/>
                <a:cs typeface="Chalkboard"/>
              </a:rPr>
              <a:t>= </a:t>
            </a:r>
            <a:r>
              <a:rPr lang="en-GB" sz="2000" i="1" dirty="0" err="1">
                <a:solidFill>
                  <a:srgbClr val="0000CC"/>
                </a:solidFill>
                <a:latin typeface="+mn-lt"/>
                <a:cs typeface="Chalkboard"/>
              </a:rPr>
              <a:t>spacetime</a:t>
            </a:r>
            <a:endParaRPr lang="en-GB" sz="2000" i="1" dirty="0">
              <a:solidFill>
                <a:srgbClr val="0000CC"/>
              </a:solidFill>
              <a:latin typeface="+mn-lt"/>
              <a:cs typeface="Chalkboard"/>
            </a:endParaRPr>
          </a:p>
        </p:txBody>
      </p:sp>
      <p:pic>
        <p:nvPicPr>
          <p:cNvPr id="5123" name="Picture 3"/>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429000" y="4349605"/>
            <a:ext cx="5715000" cy="2519363"/>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blipFill dpi="0" rotWithShape="0">
                  <a:blip/>
                  <a:srcRect/>
                  <a:stretch>
                    <a:fillRect/>
                  </a:stretch>
                </a:blip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pic>
      <p:sp>
        <p:nvSpPr>
          <p:cNvPr id="5124" name="Text Box 4"/>
          <p:cNvSpPr txBox="1">
            <a:spLocks noChangeArrowheads="1"/>
          </p:cNvSpPr>
          <p:nvPr/>
        </p:nvSpPr>
        <p:spPr bwMode="auto">
          <a:xfrm>
            <a:off x="106068" y="4286629"/>
            <a:ext cx="3275012" cy="2325894"/>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9pPr>
          </a:lstStyle>
          <a:p>
            <a:pPr algn="ctr" eaLnBrk="0" hangingPunct="0">
              <a:lnSpc>
                <a:spcPct val="100000"/>
              </a:lnSpc>
              <a:spcBef>
                <a:spcPts val="600"/>
              </a:spcBef>
              <a:buClr>
                <a:srgbClr val="000000"/>
              </a:buClr>
              <a:buFont typeface="Comic Sans MS" charset="0"/>
              <a:buNone/>
            </a:pPr>
            <a:r>
              <a:rPr lang="en-GB" sz="2000" u="sng" dirty="0" smtClean="0">
                <a:solidFill>
                  <a:srgbClr val="000000"/>
                </a:solidFill>
                <a:latin typeface="Helvetica"/>
                <a:cs typeface="Helvetica"/>
              </a:rPr>
              <a:t>Two Principles:</a:t>
            </a:r>
          </a:p>
          <a:p>
            <a:pPr eaLnBrk="0" hangingPunct="0">
              <a:lnSpc>
                <a:spcPct val="100000"/>
              </a:lnSpc>
              <a:spcBef>
                <a:spcPts val="600"/>
              </a:spcBef>
              <a:buClr>
                <a:srgbClr val="23BB13"/>
              </a:buClr>
              <a:buFont typeface="Comic Sans MS" charset="0"/>
              <a:buNone/>
            </a:pPr>
            <a:r>
              <a:rPr lang="en-GB" sz="2000" dirty="0">
                <a:solidFill>
                  <a:srgbClr val="23BB13"/>
                </a:solidFill>
                <a:latin typeface="Helvetica"/>
                <a:cs typeface="Helvetica"/>
              </a:rPr>
              <a:t>Matter curves </a:t>
            </a:r>
            <a:r>
              <a:rPr lang="en-GB" sz="2000" dirty="0" err="1">
                <a:solidFill>
                  <a:srgbClr val="23BB13"/>
                </a:solidFill>
                <a:latin typeface="Helvetica"/>
                <a:cs typeface="Helvetica"/>
              </a:rPr>
              <a:t>spacetime</a:t>
            </a:r>
            <a:r>
              <a:rPr lang="en-GB" sz="2000" dirty="0" smtClean="0">
                <a:solidFill>
                  <a:srgbClr val="000000"/>
                </a:solidFill>
                <a:latin typeface="Helvetica"/>
                <a:cs typeface="Helvetica"/>
              </a:rPr>
              <a:t>,</a:t>
            </a:r>
          </a:p>
          <a:p>
            <a:pPr eaLnBrk="0" hangingPunct="0">
              <a:lnSpc>
                <a:spcPct val="100000"/>
              </a:lnSpc>
              <a:spcBef>
                <a:spcPts val="600"/>
              </a:spcBef>
              <a:buClr>
                <a:srgbClr val="000000"/>
              </a:buClr>
              <a:buFont typeface="Comic Sans MS" charset="0"/>
              <a:buNone/>
            </a:pPr>
            <a:r>
              <a:rPr lang="en-GB" sz="2000" dirty="0" smtClean="0">
                <a:solidFill>
                  <a:srgbClr val="000000"/>
                </a:solidFill>
                <a:latin typeface="Helvetica"/>
                <a:cs typeface="Helvetica"/>
              </a:rPr>
              <a:t>           and</a:t>
            </a:r>
          </a:p>
          <a:p>
            <a:pPr eaLnBrk="0" hangingPunct="0">
              <a:lnSpc>
                <a:spcPct val="100000"/>
              </a:lnSpc>
              <a:spcBef>
                <a:spcPts val="600"/>
              </a:spcBef>
              <a:buClr>
                <a:srgbClr val="3333CC"/>
              </a:buClr>
              <a:buFont typeface="Comic Sans MS" charset="0"/>
              <a:buNone/>
            </a:pPr>
            <a:r>
              <a:rPr lang="en-GB" sz="2000" dirty="0">
                <a:solidFill>
                  <a:srgbClr val="3333CC"/>
                </a:solidFill>
                <a:latin typeface="Helvetica"/>
                <a:cs typeface="Helvetica"/>
              </a:rPr>
              <a:t>Objects in “free-fall”</a:t>
            </a:r>
          </a:p>
          <a:p>
            <a:pPr eaLnBrk="0" hangingPunct="0">
              <a:lnSpc>
                <a:spcPct val="100000"/>
              </a:lnSpc>
              <a:spcBef>
                <a:spcPts val="600"/>
              </a:spcBef>
              <a:buClr>
                <a:srgbClr val="3333CC"/>
              </a:buClr>
              <a:buFont typeface="Comic Sans MS" charset="0"/>
              <a:buNone/>
            </a:pPr>
            <a:r>
              <a:rPr lang="en-GB" sz="2000" dirty="0">
                <a:solidFill>
                  <a:srgbClr val="3333CC"/>
                </a:solidFill>
                <a:latin typeface="Helvetica"/>
                <a:cs typeface="Helvetica"/>
              </a:rPr>
              <a:t>travel in “straight” </a:t>
            </a:r>
          </a:p>
          <a:p>
            <a:pPr eaLnBrk="0" hangingPunct="0">
              <a:lnSpc>
                <a:spcPct val="100000"/>
              </a:lnSpc>
              <a:spcBef>
                <a:spcPts val="600"/>
              </a:spcBef>
              <a:buClr>
                <a:srgbClr val="3333CC"/>
              </a:buClr>
              <a:buFont typeface="Comic Sans MS" charset="0"/>
              <a:buNone/>
            </a:pPr>
            <a:r>
              <a:rPr lang="en-GB" sz="2000" dirty="0">
                <a:solidFill>
                  <a:srgbClr val="3333CC"/>
                </a:solidFill>
                <a:latin typeface="Helvetica"/>
                <a:cs typeface="Helvetica"/>
              </a:rPr>
              <a:t>paths in the curved space.</a:t>
            </a:r>
          </a:p>
        </p:txBody>
      </p:sp>
      <p:sp>
        <p:nvSpPr>
          <p:cNvPr id="5125" name="Freeform 5"/>
          <p:cNvSpPr>
            <a:spLocks/>
          </p:cNvSpPr>
          <p:nvPr/>
        </p:nvSpPr>
        <p:spPr bwMode="auto">
          <a:xfrm>
            <a:off x="4267200" y="5095842"/>
            <a:ext cx="4419600" cy="914400"/>
          </a:xfrm>
          <a:custGeom>
            <a:avLst/>
            <a:gdLst>
              <a:gd name="T0" fmla="*/ 0 w 2784"/>
              <a:gd name="T1" fmla="*/ 576 h 576"/>
              <a:gd name="T2" fmla="*/ 672 w 2784"/>
              <a:gd name="T3" fmla="*/ 336 h 576"/>
              <a:gd name="T4" fmla="*/ 1248 w 2784"/>
              <a:gd name="T5" fmla="*/ 192 h 576"/>
              <a:gd name="T6" fmla="*/ 1680 w 2784"/>
              <a:gd name="T7" fmla="*/ 96 h 576"/>
              <a:gd name="T8" fmla="*/ 2064 w 2784"/>
              <a:gd name="T9" fmla="*/ 48 h 576"/>
              <a:gd name="T10" fmla="*/ 2784 w 2784"/>
              <a:gd name="T11" fmla="*/ 0 h 576"/>
            </a:gdLst>
            <a:ahLst/>
            <a:cxnLst>
              <a:cxn ang="0">
                <a:pos x="T0" y="T1"/>
              </a:cxn>
              <a:cxn ang="0">
                <a:pos x="T2" y="T3"/>
              </a:cxn>
              <a:cxn ang="0">
                <a:pos x="T4" y="T5"/>
              </a:cxn>
              <a:cxn ang="0">
                <a:pos x="T6" y="T7"/>
              </a:cxn>
              <a:cxn ang="0">
                <a:pos x="T8" y="T9"/>
              </a:cxn>
              <a:cxn ang="0">
                <a:pos x="T10" y="T11"/>
              </a:cxn>
            </a:cxnLst>
            <a:rect l="0" t="0" r="r" b="b"/>
            <a:pathLst>
              <a:path w="2784" h="576">
                <a:moveTo>
                  <a:pt x="0" y="576"/>
                </a:moveTo>
                <a:cubicBezTo>
                  <a:pt x="232" y="488"/>
                  <a:pt x="464" y="400"/>
                  <a:pt x="672" y="336"/>
                </a:cubicBezTo>
                <a:cubicBezTo>
                  <a:pt x="880" y="272"/>
                  <a:pt x="1080" y="232"/>
                  <a:pt x="1248" y="192"/>
                </a:cubicBezTo>
                <a:cubicBezTo>
                  <a:pt x="1416" y="152"/>
                  <a:pt x="1544" y="120"/>
                  <a:pt x="1680" y="96"/>
                </a:cubicBezTo>
                <a:cubicBezTo>
                  <a:pt x="1816" y="72"/>
                  <a:pt x="1880" y="64"/>
                  <a:pt x="2064" y="48"/>
                </a:cubicBezTo>
                <a:cubicBezTo>
                  <a:pt x="2248" y="32"/>
                  <a:pt x="2516" y="16"/>
                  <a:pt x="2784" y="0"/>
                </a:cubicBezTo>
              </a:path>
            </a:pathLst>
          </a:custGeom>
          <a:noFill/>
          <a:ln w="28440">
            <a:solidFill>
              <a:srgbClr val="FFFFFF"/>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1408113" y="55563"/>
            <a:ext cx="6324600" cy="696912"/>
          </a:xfrm>
          <a:ln/>
        </p:spPr>
        <p:txBody>
          <a:bodyPr/>
          <a:lstStyle/>
          <a:p>
            <a:pPr>
              <a:lnSpc>
                <a:spcPct val="12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t>Screensaver graphics</a:t>
            </a:r>
          </a:p>
        </p:txBody>
      </p:sp>
      <p:pic>
        <p:nvPicPr>
          <p:cNvPr id="28674"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108" t="4303" r="1108" b="1434"/>
          <a:stretch>
            <a:fillRect/>
          </a:stretch>
        </p:blipFill>
        <p:spPr bwMode="auto">
          <a:xfrm>
            <a:off x="1905000" y="1143000"/>
            <a:ext cx="7162800" cy="53340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l="1108" t="4303" r="1108" b="1434"/>
                  <a:stretch>
                    <a:fillRect/>
                  </a:stretch>
                </a:blip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pic>
      <p:sp>
        <p:nvSpPr>
          <p:cNvPr id="28675" name="Text Box 3"/>
          <p:cNvSpPr txBox="1">
            <a:spLocks noChangeArrowheads="1"/>
          </p:cNvSpPr>
          <p:nvPr/>
        </p:nvSpPr>
        <p:spPr bwMode="auto">
          <a:xfrm>
            <a:off x="85725" y="3240088"/>
            <a:ext cx="1511300" cy="376237"/>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9pPr>
          </a:lstStyle>
          <a:p>
            <a:pPr>
              <a:lnSpc>
                <a:spcPct val="116000"/>
              </a:lnSpc>
            </a:pPr>
            <a:r>
              <a:rPr lang="en-GB" sz="1600">
                <a:solidFill>
                  <a:srgbClr val="0000CC"/>
                </a:solidFill>
                <a:latin typeface="Helvetica" charset="0"/>
              </a:rPr>
              <a:t>Search marker</a:t>
            </a:r>
          </a:p>
        </p:txBody>
      </p:sp>
      <p:sp>
        <p:nvSpPr>
          <p:cNvPr id="28676" name="Text Box 4"/>
          <p:cNvSpPr txBox="1">
            <a:spLocks noChangeArrowheads="1"/>
          </p:cNvSpPr>
          <p:nvPr/>
        </p:nvSpPr>
        <p:spPr bwMode="auto">
          <a:xfrm>
            <a:off x="76200" y="5664200"/>
            <a:ext cx="1616075" cy="65881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9pPr>
          </a:lstStyle>
          <a:p>
            <a:pPr>
              <a:lnSpc>
                <a:spcPct val="116000"/>
              </a:lnSpc>
            </a:pPr>
            <a:r>
              <a:rPr lang="en-GB" sz="1600">
                <a:solidFill>
                  <a:srgbClr val="0000CC"/>
                </a:solidFill>
                <a:latin typeface="Helvetica" charset="0"/>
              </a:rPr>
              <a:t>User, team, host info</a:t>
            </a:r>
          </a:p>
        </p:txBody>
      </p:sp>
      <p:sp>
        <p:nvSpPr>
          <p:cNvPr id="28677" name="Text Box 5"/>
          <p:cNvSpPr txBox="1">
            <a:spLocks noChangeArrowheads="1"/>
          </p:cNvSpPr>
          <p:nvPr/>
        </p:nvSpPr>
        <p:spPr bwMode="auto">
          <a:xfrm>
            <a:off x="76200" y="1295400"/>
            <a:ext cx="1463675" cy="65881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9pPr>
          </a:lstStyle>
          <a:p>
            <a:pPr>
              <a:lnSpc>
                <a:spcPct val="116000"/>
              </a:lnSpc>
            </a:pPr>
            <a:r>
              <a:rPr lang="en-GB" sz="1600">
                <a:solidFill>
                  <a:srgbClr val="0000CC"/>
                </a:solidFill>
                <a:latin typeface="Helvetica" charset="0"/>
              </a:rPr>
              <a:t>LHO azimuth position</a:t>
            </a:r>
          </a:p>
        </p:txBody>
      </p:sp>
      <p:sp>
        <p:nvSpPr>
          <p:cNvPr id="28678" name="Text Box 6"/>
          <p:cNvSpPr txBox="1">
            <a:spLocks noChangeArrowheads="1"/>
          </p:cNvSpPr>
          <p:nvPr/>
        </p:nvSpPr>
        <p:spPr bwMode="auto">
          <a:xfrm>
            <a:off x="65088" y="2238375"/>
            <a:ext cx="1331912" cy="65881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9pPr>
          </a:lstStyle>
          <a:p>
            <a:pPr>
              <a:lnSpc>
                <a:spcPct val="116000"/>
              </a:lnSpc>
            </a:pPr>
            <a:r>
              <a:rPr lang="en-GB" sz="1600">
                <a:solidFill>
                  <a:srgbClr val="0000CC"/>
                </a:solidFill>
                <a:latin typeface="Helvetica" charset="0"/>
              </a:rPr>
              <a:t>LLO azimuth</a:t>
            </a:r>
          </a:p>
          <a:p>
            <a:pPr>
              <a:lnSpc>
                <a:spcPct val="116000"/>
              </a:lnSpc>
            </a:pPr>
            <a:r>
              <a:rPr lang="en-GB" sz="1600">
                <a:solidFill>
                  <a:srgbClr val="0000CC"/>
                </a:solidFill>
                <a:latin typeface="Helvetica" charset="0"/>
              </a:rPr>
              <a:t>position</a:t>
            </a:r>
          </a:p>
        </p:txBody>
      </p:sp>
      <p:sp>
        <p:nvSpPr>
          <p:cNvPr id="28679" name="Text Box 7"/>
          <p:cNvSpPr txBox="1">
            <a:spLocks noChangeArrowheads="1"/>
          </p:cNvSpPr>
          <p:nvPr/>
        </p:nvSpPr>
        <p:spPr bwMode="auto">
          <a:xfrm>
            <a:off x="90488" y="3987800"/>
            <a:ext cx="1736725" cy="65881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9pPr>
          </a:lstStyle>
          <a:p>
            <a:pPr>
              <a:lnSpc>
                <a:spcPct val="116000"/>
              </a:lnSpc>
            </a:pPr>
            <a:r>
              <a:rPr lang="en-GB" sz="1600">
                <a:solidFill>
                  <a:srgbClr val="0000CC"/>
                </a:solidFill>
                <a:latin typeface="Helvetica" charset="0"/>
              </a:rPr>
              <a:t>GEO600 azimuth</a:t>
            </a:r>
          </a:p>
          <a:p>
            <a:pPr>
              <a:lnSpc>
                <a:spcPct val="116000"/>
              </a:lnSpc>
            </a:pPr>
            <a:r>
              <a:rPr lang="en-GB" sz="1600">
                <a:solidFill>
                  <a:srgbClr val="0000CC"/>
                </a:solidFill>
                <a:latin typeface="Helvetica" charset="0"/>
              </a:rPr>
              <a:t>position</a:t>
            </a:r>
          </a:p>
        </p:txBody>
      </p:sp>
      <p:sp>
        <p:nvSpPr>
          <p:cNvPr id="28680" name="Text Box 8"/>
          <p:cNvSpPr txBox="1">
            <a:spLocks noChangeArrowheads="1"/>
          </p:cNvSpPr>
          <p:nvPr/>
        </p:nvSpPr>
        <p:spPr bwMode="auto">
          <a:xfrm>
            <a:off x="0" y="4800600"/>
            <a:ext cx="1512888" cy="115252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9pPr>
          </a:lstStyle>
          <a:p>
            <a:pPr>
              <a:lnSpc>
                <a:spcPct val="116000"/>
              </a:lnSpc>
            </a:pPr>
            <a:r>
              <a:rPr lang="en-GB" sz="1600">
                <a:solidFill>
                  <a:srgbClr val="0000CC"/>
                </a:solidFill>
                <a:latin typeface="Helvetica" charset="0"/>
              </a:rPr>
              <a:t>Known pulsars</a:t>
            </a:r>
          </a:p>
          <a:p>
            <a:pPr>
              <a:lnSpc>
                <a:spcPct val="116000"/>
              </a:lnSpc>
            </a:pPr>
            <a:r>
              <a:rPr lang="en-GB" sz="1200">
                <a:solidFill>
                  <a:srgbClr val="0000CC"/>
                </a:solidFill>
                <a:latin typeface="Helvetica" charset="0"/>
              </a:rPr>
              <a:t>(electromagnetic)</a:t>
            </a:r>
          </a:p>
          <a:p>
            <a:pPr>
              <a:lnSpc>
                <a:spcPct val="116000"/>
              </a:lnSpc>
            </a:pPr>
            <a:r>
              <a:rPr lang="en-GB" sz="1600">
                <a:solidFill>
                  <a:srgbClr val="0000CC"/>
                </a:solidFill>
                <a:latin typeface="Helvetica" charset="0"/>
              </a:rPr>
              <a:t>and SNR's</a:t>
            </a:r>
          </a:p>
          <a:p>
            <a:pPr>
              <a:lnSpc>
                <a:spcPct val="116000"/>
              </a:lnSpc>
            </a:pPr>
            <a:endParaRPr lang="en-GB" sz="1600">
              <a:solidFill>
                <a:srgbClr val="0000CC"/>
              </a:solidFill>
              <a:latin typeface="Helvetica" charset="0"/>
            </a:endParaRPr>
          </a:p>
        </p:txBody>
      </p:sp>
      <p:sp>
        <p:nvSpPr>
          <p:cNvPr id="28681" name="Line 9"/>
          <p:cNvSpPr>
            <a:spLocks noChangeShapeType="1"/>
          </p:cNvSpPr>
          <p:nvPr/>
        </p:nvSpPr>
        <p:spPr bwMode="auto">
          <a:xfrm>
            <a:off x="990600" y="1828800"/>
            <a:ext cx="3124200" cy="152400"/>
          </a:xfrm>
          <a:prstGeom prst="line">
            <a:avLst/>
          </a:prstGeom>
          <a:noFill/>
          <a:ln w="28440">
            <a:solidFill>
              <a:srgbClr val="FF0000"/>
            </a:solidFill>
            <a:miter lim="800000"/>
            <a:headEnd type="triangle" w="med" len="med"/>
            <a:tailEnd type="triangle" w="med" len="me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a:lstStyle/>
          <a:p>
            <a:endParaRPr lang="en-US"/>
          </a:p>
        </p:txBody>
      </p:sp>
      <p:sp>
        <p:nvSpPr>
          <p:cNvPr id="28682" name="Line 10"/>
          <p:cNvSpPr>
            <a:spLocks noChangeShapeType="1"/>
          </p:cNvSpPr>
          <p:nvPr/>
        </p:nvSpPr>
        <p:spPr bwMode="auto">
          <a:xfrm>
            <a:off x="990600" y="2743200"/>
            <a:ext cx="2362200" cy="152400"/>
          </a:xfrm>
          <a:prstGeom prst="line">
            <a:avLst/>
          </a:prstGeom>
          <a:noFill/>
          <a:ln w="28440">
            <a:solidFill>
              <a:srgbClr val="FF0000"/>
            </a:solidFill>
            <a:miter lim="800000"/>
            <a:headEnd type="triangle" w="med" len="med"/>
            <a:tailEnd type="triangle" w="med" len="me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a:lstStyle/>
          <a:p>
            <a:endParaRPr lang="en-US"/>
          </a:p>
        </p:txBody>
      </p:sp>
      <p:sp>
        <p:nvSpPr>
          <p:cNvPr id="28683" name="Line 11"/>
          <p:cNvSpPr>
            <a:spLocks noChangeShapeType="1"/>
          </p:cNvSpPr>
          <p:nvPr/>
        </p:nvSpPr>
        <p:spPr bwMode="auto">
          <a:xfrm flipV="1">
            <a:off x="1600200" y="3197225"/>
            <a:ext cx="1981200" cy="234950"/>
          </a:xfrm>
          <a:prstGeom prst="line">
            <a:avLst/>
          </a:prstGeom>
          <a:noFill/>
          <a:ln w="28440">
            <a:solidFill>
              <a:srgbClr val="FF0000"/>
            </a:solidFill>
            <a:miter lim="800000"/>
            <a:headEnd type="triangle" w="med" len="med"/>
            <a:tailEnd type="triangle" w="med" len="me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a:lstStyle/>
          <a:p>
            <a:endParaRPr lang="en-US"/>
          </a:p>
        </p:txBody>
      </p:sp>
      <p:sp>
        <p:nvSpPr>
          <p:cNvPr id="28684" name="Line 12"/>
          <p:cNvSpPr>
            <a:spLocks noChangeShapeType="1"/>
          </p:cNvSpPr>
          <p:nvPr/>
        </p:nvSpPr>
        <p:spPr bwMode="auto">
          <a:xfrm flipV="1">
            <a:off x="990600" y="4035425"/>
            <a:ext cx="4495800" cy="387350"/>
          </a:xfrm>
          <a:prstGeom prst="line">
            <a:avLst/>
          </a:prstGeom>
          <a:noFill/>
          <a:ln w="28440">
            <a:solidFill>
              <a:srgbClr val="FF0000"/>
            </a:solidFill>
            <a:miter lim="800000"/>
            <a:headEnd type="triangle" w="med" len="med"/>
            <a:tailEnd type="triangle" w="med" len="me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a:lstStyle/>
          <a:p>
            <a:endParaRPr lang="en-US"/>
          </a:p>
        </p:txBody>
      </p:sp>
      <p:sp>
        <p:nvSpPr>
          <p:cNvPr id="28685" name="Line 13"/>
          <p:cNvSpPr>
            <a:spLocks noChangeShapeType="1"/>
          </p:cNvSpPr>
          <p:nvPr/>
        </p:nvSpPr>
        <p:spPr bwMode="auto">
          <a:xfrm flipV="1">
            <a:off x="1371600" y="5026025"/>
            <a:ext cx="3962400" cy="234950"/>
          </a:xfrm>
          <a:prstGeom prst="line">
            <a:avLst/>
          </a:prstGeom>
          <a:noFill/>
          <a:ln w="28440">
            <a:solidFill>
              <a:srgbClr val="FF0000"/>
            </a:solidFill>
            <a:miter lim="800000"/>
            <a:headEnd type="triangle" w="med" len="med"/>
            <a:tailEnd type="triangle" w="med" len="me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a:lstStyle/>
          <a:p>
            <a:endParaRPr lang="en-US"/>
          </a:p>
        </p:txBody>
      </p:sp>
      <p:sp>
        <p:nvSpPr>
          <p:cNvPr id="28686" name="Line 14"/>
          <p:cNvSpPr>
            <a:spLocks noChangeShapeType="1"/>
          </p:cNvSpPr>
          <p:nvPr/>
        </p:nvSpPr>
        <p:spPr bwMode="auto">
          <a:xfrm flipV="1">
            <a:off x="1066800" y="6092825"/>
            <a:ext cx="914400" cy="82550"/>
          </a:xfrm>
          <a:prstGeom prst="line">
            <a:avLst/>
          </a:prstGeom>
          <a:noFill/>
          <a:ln w="28440">
            <a:solidFill>
              <a:srgbClr val="FF0000"/>
            </a:solidFill>
            <a:miter lim="800000"/>
            <a:headEnd type="triangle" w="med" len="med"/>
            <a:tailEnd type="triangle" w="med" len="me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a:lstStyle/>
          <a:p>
            <a:endParaRPr 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914400"/>
            <a:ext cx="9139238" cy="54864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stretch>
                    <a:fillRect/>
                  </a:stretch>
                </a:blip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pic>
      <p:sp>
        <p:nvSpPr>
          <p:cNvPr id="29698" name="Rectangle 2"/>
          <p:cNvSpPr>
            <a:spLocks noGrp="1" noChangeArrowheads="1"/>
          </p:cNvSpPr>
          <p:nvPr>
            <p:ph type="title"/>
          </p:nvPr>
        </p:nvSpPr>
        <p:spPr>
          <a:xfrm>
            <a:off x="1443038" y="50800"/>
            <a:ext cx="6324600" cy="696913"/>
          </a:xfrm>
          <a:ln/>
        </p:spPr>
        <p:txBody>
          <a:bodyPr/>
          <a:lstStyle/>
          <a:p>
            <a:pPr>
              <a:lnSpc>
                <a:spcPct val="12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t>Einstein@Home status</a:t>
            </a:r>
          </a:p>
        </p:txBody>
      </p:sp>
      <p:sp>
        <p:nvSpPr>
          <p:cNvPr id="29699" name="Text Box 3"/>
          <p:cNvSpPr txBox="1">
            <a:spLocks noChangeArrowheads="1"/>
          </p:cNvSpPr>
          <p:nvPr/>
        </p:nvSpPr>
        <p:spPr bwMode="auto">
          <a:xfrm>
            <a:off x="7164388" y="546100"/>
            <a:ext cx="1916112" cy="306388"/>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9pPr>
          </a:lstStyle>
          <a:p>
            <a:pPr>
              <a:lnSpc>
                <a:spcPct val="116000"/>
              </a:lnSpc>
            </a:pPr>
            <a:r>
              <a:rPr lang="en-GB" sz="1200">
                <a:solidFill>
                  <a:srgbClr val="0000CC"/>
                </a:solidFill>
                <a:latin typeface="Comic Sans MS" charset="0"/>
              </a:rPr>
              <a:t>As of 17  January 2009</a:t>
            </a:r>
          </a:p>
        </p:txBody>
      </p:sp>
      <p:sp>
        <p:nvSpPr>
          <p:cNvPr id="29700" name="Oval 4"/>
          <p:cNvSpPr>
            <a:spLocks noChangeArrowheads="1"/>
          </p:cNvSpPr>
          <p:nvPr/>
        </p:nvSpPr>
        <p:spPr bwMode="auto">
          <a:xfrm>
            <a:off x="6172200" y="3132138"/>
            <a:ext cx="685800" cy="381000"/>
          </a:xfrm>
          <a:prstGeom prst="ellipse">
            <a:avLst/>
          </a:prstGeom>
          <a:noFill/>
          <a:ln w="57240">
            <a:solidFill>
              <a:srgbClr val="FF0000"/>
            </a:solidFill>
            <a:miter lim="800000"/>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wrap="none" anchor="ctr"/>
          <a:lstStyle/>
          <a:p>
            <a:endParaRPr lang="en-US"/>
          </a:p>
        </p:txBody>
      </p:sp>
      <p:sp>
        <p:nvSpPr>
          <p:cNvPr id="29701" name="Oval 5"/>
          <p:cNvSpPr>
            <a:spLocks noChangeArrowheads="1"/>
          </p:cNvSpPr>
          <p:nvPr/>
        </p:nvSpPr>
        <p:spPr bwMode="auto">
          <a:xfrm>
            <a:off x="6172200" y="4572000"/>
            <a:ext cx="762000" cy="457200"/>
          </a:xfrm>
          <a:prstGeom prst="ellipse">
            <a:avLst/>
          </a:prstGeom>
          <a:noFill/>
          <a:ln w="57240">
            <a:solidFill>
              <a:srgbClr val="FF0000"/>
            </a:solidFill>
            <a:miter lim="800000"/>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wrap="none" anchor="ctr"/>
          <a:lstStyle/>
          <a:p>
            <a:endParaRPr lang="en-US"/>
          </a:p>
        </p:txBody>
      </p:sp>
      <p:sp>
        <p:nvSpPr>
          <p:cNvPr id="29702" name="Oval 6"/>
          <p:cNvSpPr>
            <a:spLocks noChangeArrowheads="1"/>
          </p:cNvSpPr>
          <p:nvPr/>
        </p:nvSpPr>
        <p:spPr bwMode="auto">
          <a:xfrm>
            <a:off x="6167438" y="5011738"/>
            <a:ext cx="990600" cy="457200"/>
          </a:xfrm>
          <a:prstGeom prst="ellipse">
            <a:avLst/>
          </a:prstGeom>
          <a:noFill/>
          <a:ln w="57240">
            <a:solidFill>
              <a:srgbClr val="FF0000"/>
            </a:solidFill>
            <a:miter lim="800000"/>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wrap="none" anchor="ctr"/>
          <a:lstStyle/>
          <a:p>
            <a:endParaRPr lang="en-US"/>
          </a:p>
        </p:txBody>
      </p:sp>
      <p:sp>
        <p:nvSpPr>
          <p:cNvPr id="8" name="TextBox 7"/>
          <p:cNvSpPr txBox="1"/>
          <p:nvPr/>
        </p:nvSpPr>
        <p:spPr>
          <a:xfrm>
            <a:off x="6167438" y="914400"/>
            <a:ext cx="2909805" cy="369332"/>
          </a:xfrm>
          <a:prstGeom prst="rect">
            <a:avLst/>
          </a:prstGeom>
          <a:noFill/>
        </p:spPr>
        <p:txBody>
          <a:bodyPr wrap="square" rtlCol="0">
            <a:spAutoFit/>
          </a:bodyPr>
          <a:lstStyle/>
          <a:p>
            <a:r>
              <a:rPr lang="en-US">
                <a:solidFill>
                  <a:srgbClr val="FF0000"/>
                </a:solidFill>
              </a:rPr>
              <a:t>Values are doubled by 2016</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29700"/>
                                        </p:tgtEl>
                                        <p:attrNameLst>
                                          <p:attrName>style.visibility</p:attrName>
                                        </p:attrNameLst>
                                      </p:cBhvr>
                                      <p:to>
                                        <p:strVal val="visible"/>
                                      </p:to>
                                    </p:set>
                                    <p:anim calcmode="lin" valueType="num">
                                      <p:cBhvr>
                                        <p:cTn id="7" dur="500" fill="hold"/>
                                        <p:tgtEl>
                                          <p:spTgt spid="29700"/>
                                        </p:tgtEl>
                                        <p:attrNameLst>
                                          <p:attrName>ppt_x</p:attrName>
                                        </p:attrNameLst>
                                      </p:cBhvr>
                                      <p:tavLst>
                                        <p:tav>
                                          <p:val>
                                            <p:strVal val="1+#ppt_w/2"/>
                                          </p:val>
                                        </p:tav>
                                        <p:tav>
                                          <p:val>
                                            <p:strVal val="#ppt_x"/>
                                          </p:val>
                                        </p:tav>
                                      </p:tavLst>
                                    </p:anim>
                                    <p:anim calcmode="lin" valueType="num">
                                      <p:cBhvr>
                                        <p:cTn id="8" dur="500" fill="hold"/>
                                        <p:tgtEl>
                                          <p:spTgt spid="29700"/>
                                        </p:tgtEl>
                                        <p:attrNameLst>
                                          <p:attrName>ppt_y</p:attrName>
                                        </p:attrNameLst>
                                      </p:cBhvr>
                                      <p:tavLst>
                                        <p:tav>
                                          <p:val>
                                            <p:strVal val="0-#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9701"/>
                                        </p:tgtEl>
                                        <p:attrNameLst>
                                          <p:attrName>style.visibility</p:attrName>
                                        </p:attrNameLst>
                                      </p:cBhvr>
                                      <p:to>
                                        <p:strVal val="visible"/>
                                      </p:to>
                                    </p:set>
                                    <p:anim calcmode="lin" valueType="num">
                                      <p:cBhvr>
                                        <p:cTn id="13" dur="500" fill="hold"/>
                                        <p:tgtEl>
                                          <p:spTgt spid="29701"/>
                                        </p:tgtEl>
                                        <p:attrNameLst>
                                          <p:attrName>ppt_x</p:attrName>
                                        </p:attrNameLst>
                                      </p:cBhvr>
                                      <p:tavLst>
                                        <p:tav>
                                          <p:val>
                                            <p:strVal val="1+#ppt_w/2"/>
                                          </p:val>
                                        </p:tav>
                                        <p:tav>
                                          <p:val>
                                            <p:strVal val="#ppt_x"/>
                                          </p:val>
                                        </p:tav>
                                      </p:tavLst>
                                    </p:anim>
                                    <p:anim calcmode="lin" valueType="num">
                                      <p:cBhvr>
                                        <p:cTn id="14" dur="500" fill="hold"/>
                                        <p:tgtEl>
                                          <p:spTgt spid="29701"/>
                                        </p:tgtEl>
                                        <p:attrNameLst>
                                          <p:attrName>ppt_y</p:attrName>
                                        </p:attrNameLst>
                                      </p:cBhvr>
                                      <p:tavLst>
                                        <p:tav>
                                          <p:val>
                                            <p:strVal val="#ppt_y"/>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29702"/>
                                        </p:tgtEl>
                                        <p:attrNameLst>
                                          <p:attrName>style.visibility</p:attrName>
                                        </p:attrNameLst>
                                      </p:cBhvr>
                                      <p:to>
                                        <p:strVal val="visible"/>
                                      </p:to>
                                    </p:set>
                                    <p:anim calcmode="lin" valueType="num">
                                      <p:cBhvr>
                                        <p:cTn id="19" dur="500" fill="hold"/>
                                        <p:tgtEl>
                                          <p:spTgt spid="29702"/>
                                        </p:tgtEl>
                                        <p:attrNameLst>
                                          <p:attrName>ppt_x</p:attrName>
                                        </p:attrNameLst>
                                      </p:cBhvr>
                                      <p:tavLst>
                                        <p:tav>
                                          <p:val>
                                            <p:strVal val="1+#ppt_w/2"/>
                                          </p:val>
                                        </p:tav>
                                        <p:tav>
                                          <p:val>
                                            <p:strVal val="#ppt_x"/>
                                          </p:val>
                                        </p:tav>
                                      </p:tavLst>
                                    </p:anim>
                                    <p:anim calcmode="lin" valueType="num">
                                      <p:cBhvr>
                                        <p:cTn id="20" dur="500" fill="hold"/>
                                        <p:tgtEl>
                                          <p:spTgt spid="29702"/>
                                        </p:tgtEl>
                                        <p:attrNameLst>
                                          <p:attrName>ppt_y</p:attrName>
                                        </p:attrNameLst>
                                      </p:cBhvr>
                                      <p:tavLst>
                                        <p:tav>
                                          <p:val>
                                            <p:strVal val="1+#ppt_h/2"/>
                                          </p:val>
                                        </p:tav>
                                        <p:tav>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animBg="1"/>
      <p:bldP spid="29701" grpId="0" animBg="1"/>
      <p:bldP spid="29702" grpId="0" animBg="1"/>
      <p:bldP spid="8" grpId="0"/>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xfrm>
            <a:off x="1408113" y="55563"/>
            <a:ext cx="6324600" cy="696912"/>
          </a:xfrm>
          <a:ln/>
        </p:spPr>
        <p:txBody>
          <a:bodyPr/>
          <a:lstStyle/>
          <a:p>
            <a:pPr>
              <a:lnSpc>
                <a:spcPct val="12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t>How you can join</a:t>
            </a:r>
          </a:p>
        </p:txBody>
      </p:sp>
      <p:pic>
        <p:nvPicPr>
          <p:cNvPr id="30722"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b="2060"/>
          <a:stretch>
            <a:fillRect/>
          </a:stretch>
        </p:blipFill>
        <p:spPr bwMode="auto">
          <a:xfrm>
            <a:off x="0" y="1143000"/>
            <a:ext cx="5576888" cy="5595938"/>
          </a:xfrm>
          <a:prstGeom prst="rect">
            <a:avLst/>
          </a:prstGeom>
          <a:noFill/>
          <a:ln w="28440">
            <a:solidFill>
              <a:srgbClr val="66FF33"/>
            </a:solidFill>
            <a:miter lim="800000"/>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b="2060"/>
                  <a:stretch>
                    <a:fillRect/>
                  </a:stretch>
                </a:blip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pic>
      <p:pic>
        <p:nvPicPr>
          <p:cNvPr id="30723" name="Picture 3"/>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b="37085"/>
          <a:stretch>
            <a:fillRect/>
          </a:stretch>
        </p:blipFill>
        <p:spPr bwMode="auto">
          <a:xfrm>
            <a:off x="4114800" y="3733800"/>
            <a:ext cx="5029200" cy="3243263"/>
          </a:xfrm>
          <a:prstGeom prst="rect">
            <a:avLst/>
          </a:prstGeom>
          <a:noFill/>
          <a:ln w="38160">
            <a:solidFill>
              <a:srgbClr val="66FF33"/>
            </a:solidFill>
            <a:miter lim="800000"/>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b="37085"/>
                  <a:stretch>
                    <a:fillRect/>
                  </a:stretch>
                </a:blip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pic>
      <p:sp>
        <p:nvSpPr>
          <p:cNvPr id="30724" name="Text Box 4"/>
          <p:cNvSpPr txBox="1">
            <a:spLocks noChangeArrowheads="1"/>
          </p:cNvSpPr>
          <p:nvPr/>
        </p:nvSpPr>
        <p:spPr bwMode="auto">
          <a:xfrm>
            <a:off x="5638800" y="952115"/>
            <a:ext cx="3505200" cy="270548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lIns="90000" tIns="46800" rIns="90000" bIns="46800">
            <a:spAutoFit/>
          </a:bodyPr>
          <a:lstStyle>
            <a:lvl1pPr marL="457200" indent="-4572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rgbClr val="114FFB"/>
                </a:solidFill>
                <a:latin typeface="Times New Roman" charset="0"/>
                <a:ea typeface="Bitstream Vera Sans" charset="0"/>
                <a:cs typeface="Bitstream Vera Sans"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rgbClr val="114FFB"/>
                </a:solidFill>
                <a:latin typeface="Times New Roman" charset="0"/>
                <a:ea typeface="Bitstream Vera Sans" charset="0"/>
                <a:cs typeface="Bitstream Vera Sans"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rgbClr val="114FFB"/>
                </a:solidFill>
                <a:latin typeface="Times New Roman" charset="0"/>
                <a:ea typeface="Bitstream Vera Sans" charset="0"/>
                <a:cs typeface="Bitstream Vera Sans"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rgbClr val="114FFB"/>
                </a:solidFill>
                <a:latin typeface="Times New Roman" charset="0"/>
                <a:ea typeface="Bitstream Vera Sans" charset="0"/>
                <a:cs typeface="Bitstream Vera Sans"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rgbClr val="114FFB"/>
                </a:solidFill>
                <a:latin typeface="Times New Roman" charset="0"/>
                <a:ea typeface="Bitstream Vera Sans" charset="0"/>
                <a:cs typeface="Bitstream Vera Sans" charset="0"/>
              </a:defRPr>
            </a:lvl9pPr>
          </a:lstStyle>
          <a:p>
            <a:pPr>
              <a:lnSpc>
                <a:spcPct val="100000"/>
              </a:lnSpc>
              <a:spcBef>
                <a:spcPts val="1000"/>
              </a:spcBef>
              <a:buClr>
                <a:srgbClr val="000000"/>
              </a:buClr>
              <a:buFont typeface="Times New Roman" charset="0"/>
              <a:buAutoNum type="arabicPeriod"/>
            </a:pPr>
            <a:r>
              <a:rPr lang="en-GB" sz="1600">
                <a:solidFill>
                  <a:srgbClr val="000000"/>
                </a:solidFill>
                <a:latin typeface="Arial"/>
                <a:cs typeface="Arial"/>
              </a:rPr>
              <a:t>Visit project web site at</a:t>
            </a:r>
          </a:p>
          <a:p>
            <a:pPr>
              <a:lnSpc>
                <a:spcPct val="100000"/>
              </a:lnSpc>
              <a:spcBef>
                <a:spcPts val="1000"/>
              </a:spcBef>
              <a:buClr>
                <a:srgbClr val="000000"/>
              </a:buClr>
            </a:pPr>
            <a:r>
              <a:rPr lang="en-GB" sz="1600">
                <a:solidFill>
                  <a:srgbClr val="000000"/>
                </a:solidFill>
                <a:latin typeface="Arial"/>
                <a:cs typeface="Arial"/>
              </a:rPr>
              <a:t>      </a:t>
            </a:r>
            <a:r>
              <a:rPr lang="en-GB" sz="1400">
                <a:solidFill>
                  <a:srgbClr val="000000"/>
                </a:solidFill>
                <a:latin typeface="Courier"/>
                <a:cs typeface="Courier"/>
              </a:rPr>
              <a:t>http:/einstein.phys.uwm.edu</a:t>
            </a:r>
          </a:p>
          <a:p>
            <a:pPr>
              <a:lnSpc>
                <a:spcPct val="100000"/>
              </a:lnSpc>
              <a:spcBef>
                <a:spcPts val="1000"/>
              </a:spcBef>
              <a:buClr>
                <a:srgbClr val="000000"/>
              </a:buClr>
              <a:buFont typeface="Times New Roman" charset="0"/>
              <a:buAutoNum type="arabicPeriod"/>
            </a:pPr>
            <a:r>
              <a:rPr lang="en-GB" sz="1600">
                <a:solidFill>
                  <a:srgbClr val="000000"/>
                </a:solidFill>
                <a:latin typeface="Arial"/>
                <a:cs typeface="Arial"/>
              </a:rPr>
              <a:t>Follow download link to BOINC site at UC Berkeley</a:t>
            </a:r>
          </a:p>
          <a:p>
            <a:pPr>
              <a:lnSpc>
                <a:spcPct val="100000"/>
              </a:lnSpc>
              <a:spcBef>
                <a:spcPts val="1000"/>
              </a:spcBef>
              <a:buClr>
                <a:srgbClr val="000000"/>
              </a:buClr>
              <a:buFont typeface="Times New Roman" charset="0"/>
              <a:buAutoNum type="arabicPeriod"/>
            </a:pPr>
            <a:r>
              <a:rPr lang="en-GB" sz="1600">
                <a:solidFill>
                  <a:srgbClr val="000000"/>
                </a:solidFill>
                <a:latin typeface="Arial"/>
                <a:cs typeface="Arial"/>
              </a:rPr>
              <a:t>Download BOINC package</a:t>
            </a:r>
          </a:p>
          <a:p>
            <a:pPr>
              <a:lnSpc>
                <a:spcPct val="100000"/>
              </a:lnSpc>
              <a:spcBef>
                <a:spcPts val="1000"/>
              </a:spcBef>
              <a:buClr>
                <a:srgbClr val="000000"/>
              </a:buClr>
              <a:buFont typeface="Times New Roman" charset="0"/>
              <a:buAutoNum type="arabicPeriod"/>
            </a:pPr>
            <a:r>
              <a:rPr lang="en-GB" sz="1600">
                <a:solidFill>
                  <a:srgbClr val="000000"/>
                </a:solidFill>
                <a:latin typeface="Arial"/>
                <a:cs typeface="Arial"/>
              </a:rPr>
              <a:t>      Double click package to                  	install, follow directions</a:t>
            </a:r>
          </a:p>
          <a:p>
            <a:pPr>
              <a:lnSpc>
                <a:spcPct val="100000"/>
              </a:lnSpc>
              <a:spcBef>
                <a:spcPts val="1000"/>
              </a:spcBef>
              <a:buClr>
                <a:srgbClr val="000000"/>
              </a:buClr>
              <a:buFont typeface="Times New Roman" charset="0"/>
              <a:buAutoNum type="arabicPeriod"/>
            </a:pPr>
            <a:r>
              <a:rPr lang="en-GB" sz="1600">
                <a:solidFill>
                  <a:srgbClr val="000000"/>
                </a:solidFill>
                <a:latin typeface="Arial"/>
                <a:cs typeface="Arial"/>
              </a:rPr>
              <a:t>"Attach" to Einstein@Home</a:t>
            </a:r>
          </a:p>
        </p:txBody>
      </p:sp>
      <p:sp>
        <p:nvSpPr>
          <p:cNvPr id="30725" name="Line 5"/>
          <p:cNvSpPr>
            <a:spLocks noChangeShapeType="1"/>
          </p:cNvSpPr>
          <p:nvPr/>
        </p:nvSpPr>
        <p:spPr bwMode="auto">
          <a:xfrm flipH="1">
            <a:off x="1597025" y="2057400"/>
            <a:ext cx="4500563" cy="1295400"/>
          </a:xfrm>
          <a:prstGeom prst="line">
            <a:avLst/>
          </a:prstGeom>
          <a:noFill/>
          <a:ln w="57240">
            <a:solidFill>
              <a:srgbClr val="FF0000"/>
            </a:solidFill>
            <a:miter lim="800000"/>
            <a:headEnd/>
            <a:tailEnd type="triangle" w="med" len="me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a:lstStyle/>
          <a:p>
            <a:endParaRPr lang="en-US"/>
          </a:p>
        </p:txBody>
      </p:sp>
      <p:sp>
        <p:nvSpPr>
          <p:cNvPr id="30726" name="Line 6"/>
          <p:cNvSpPr>
            <a:spLocks noChangeShapeType="1"/>
          </p:cNvSpPr>
          <p:nvPr/>
        </p:nvSpPr>
        <p:spPr bwMode="auto">
          <a:xfrm flipH="1">
            <a:off x="4800600" y="2819400"/>
            <a:ext cx="1447800" cy="2743200"/>
          </a:xfrm>
          <a:prstGeom prst="line">
            <a:avLst/>
          </a:prstGeom>
          <a:noFill/>
          <a:ln w="57240">
            <a:solidFill>
              <a:srgbClr val="FF0000"/>
            </a:solidFill>
            <a:miter lim="800000"/>
            <a:headEnd/>
            <a:tailEnd type="triangle" w="med" len="me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a:lstStyle/>
          <a:p>
            <a:endParaRPr 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0" y="-246063"/>
            <a:ext cx="9143999" cy="1301751"/>
          </a:xfrm>
          <a:ln/>
        </p:spPr>
        <p:txBody>
          <a:bodyPr/>
          <a:lstStyle/>
          <a:p>
            <a:pPr>
              <a:lnSpc>
                <a:spcPct val="12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t>Join others: Teams and Forums</a:t>
            </a:r>
          </a:p>
        </p:txBody>
      </p:sp>
      <p:pic>
        <p:nvPicPr>
          <p:cNvPr id="31746"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b="16483"/>
          <a:stretch>
            <a:fillRect/>
          </a:stretch>
        </p:blipFill>
        <p:spPr bwMode="auto">
          <a:xfrm>
            <a:off x="0" y="1143000"/>
            <a:ext cx="5429250" cy="4646613"/>
          </a:xfrm>
          <a:prstGeom prst="rect">
            <a:avLst/>
          </a:prstGeom>
          <a:noFill/>
          <a:ln w="9360">
            <a:solidFill>
              <a:srgbClr val="66FF33"/>
            </a:solidFill>
            <a:miter lim="800000"/>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b="16483"/>
                  <a:stretch>
                    <a:fillRect/>
                  </a:stretch>
                </a:blip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pic>
      <p:pic>
        <p:nvPicPr>
          <p:cNvPr id="31747" name="Picture 3"/>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10713" b="16483"/>
          <a:stretch>
            <a:fillRect/>
          </a:stretch>
        </p:blipFill>
        <p:spPr bwMode="auto">
          <a:xfrm>
            <a:off x="1600200" y="3276600"/>
            <a:ext cx="5056188" cy="3773488"/>
          </a:xfrm>
          <a:prstGeom prst="rect">
            <a:avLst/>
          </a:prstGeom>
          <a:noFill/>
          <a:ln w="9360">
            <a:solidFill>
              <a:srgbClr val="66FF33"/>
            </a:solidFill>
            <a:miter lim="800000"/>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t="10713" b="16483"/>
                  <a:stretch>
                    <a:fillRect/>
                  </a:stretch>
                </a:blip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pic>
      <p:pic>
        <p:nvPicPr>
          <p:cNvPr id="31748" name="Picture 4"/>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8241" r="33777" b="16483"/>
          <a:stretch>
            <a:fillRect/>
          </a:stretch>
        </p:blipFill>
        <p:spPr bwMode="auto">
          <a:xfrm>
            <a:off x="5548312" y="1676400"/>
            <a:ext cx="3595688" cy="4184650"/>
          </a:xfrm>
          <a:prstGeom prst="rect">
            <a:avLst/>
          </a:prstGeom>
          <a:noFill/>
          <a:ln w="9360">
            <a:solidFill>
              <a:srgbClr val="66FF33"/>
            </a:solidFill>
            <a:miter lim="800000"/>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t="8241" r="33777" b="16483"/>
                  <a:stretch>
                    <a:fillRect/>
                  </a:stretch>
                </a:blip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xfrm>
            <a:off x="1408113" y="55563"/>
            <a:ext cx="6324600" cy="696912"/>
          </a:xfrm>
          <a:ln/>
        </p:spPr>
        <p:txBody>
          <a:bodyPr/>
          <a:lstStyle/>
          <a:p>
            <a:pPr>
              <a:lnSpc>
                <a:spcPct val="12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err="1"/>
              <a:t>Einstein@Home</a:t>
            </a:r>
            <a:r>
              <a:rPr lang="en-GB" dirty="0"/>
              <a:t> results</a:t>
            </a:r>
          </a:p>
        </p:txBody>
      </p:sp>
      <p:sp>
        <p:nvSpPr>
          <p:cNvPr id="32770" name="Rectangle 2"/>
          <p:cNvSpPr>
            <a:spLocks noGrp="1" noChangeArrowheads="1"/>
          </p:cNvSpPr>
          <p:nvPr>
            <p:ph idx="1"/>
          </p:nvPr>
        </p:nvSpPr>
        <p:spPr>
          <a:xfrm>
            <a:off x="285160" y="1143001"/>
            <a:ext cx="5562600" cy="2209800"/>
          </a:xfrm>
          <a:ln/>
        </p:spPr>
        <p:txBody>
          <a:bodyPr/>
          <a:lstStyle/>
          <a:p>
            <a:pPr algn="ctr">
              <a:lnSpc>
                <a:spcPct val="114000"/>
              </a:lnSpc>
              <a:buFont typeface="Helvetica"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dirty="0">
                <a:solidFill>
                  <a:srgbClr val="FF0000"/>
                </a:solidFill>
                <a:latin typeface="Arial"/>
                <a:cs typeface="Arial"/>
              </a:rPr>
              <a:t>No detections!</a:t>
            </a:r>
            <a:r>
              <a:rPr lang="en-GB" dirty="0">
                <a:solidFill>
                  <a:srgbClr val="FF0000"/>
                </a:solidFill>
                <a:latin typeface="Arial"/>
                <a:cs typeface="Arial"/>
              </a:rPr>
              <a:t> </a:t>
            </a:r>
            <a:r>
              <a:rPr lang="en-GB" sz="1600" dirty="0">
                <a:solidFill>
                  <a:srgbClr val="000000"/>
                </a:solidFill>
                <a:latin typeface="Arial"/>
                <a:cs typeface="Arial"/>
              </a:rPr>
              <a:t>(except injections)</a:t>
            </a:r>
          </a:p>
          <a:p>
            <a:pPr>
              <a:lnSpc>
                <a:spcPct val="114000"/>
              </a:lnSpc>
              <a:buClr>
                <a:srgbClr val="000000"/>
              </a:buClr>
              <a:buFont typeface="Helvetica"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a:solidFill>
                  <a:srgbClr val="3333CC"/>
                </a:solidFill>
                <a:latin typeface="Arial"/>
                <a:cs typeface="Arial"/>
              </a:rPr>
              <a:t>S3 final analysis is described on the project website:  </a:t>
            </a:r>
            <a:r>
              <a:rPr lang="en-GB" sz="1400" dirty="0">
                <a:solidFill>
                  <a:srgbClr val="0000CC"/>
                </a:solidFill>
                <a:latin typeface="Arial"/>
                <a:cs typeface="Arial"/>
              </a:rPr>
              <a:t>See http://einstein.phys.uwm.edu/FinalS3Results</a:t>
            </a:r>
            <a:r>
              <a:rPr lang="en-GB" sz="1000" dirty="0">
                <a:solidFill>
                  <a:srgbClr val="808080"/>
                </a:solidFill>
                <a:latin typeface="Arial"/>
                <a:cs typeface="Arial"/>
              </a:rPr>
              <a:t> </a:t>
            </a:r>
          </a:p>
          <a:p>
            <a:pPr>
              <a:lnSpc>
                <a:spcPct val="114000"/>
              </a:lnSpc>
              <a:buClr>
                <a:srgbClr val="000000"/>
              </a:buClr>
              <a:buFont typeface="Helvetica"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000" dirty="0">
              <a:solidFill>
                <a:srgbClr val="808080"/>
              </a:solidFill>
              <a:latin typeface="Arial"/>
              <a:cs typeface="Arial"/>
            </a:endParaRPr>
          </a:p>
          <a:p>
            <a:pPr>
              <a:lnSpc>
                <a:spcPct val="114000"/>
              </a:lnSpc>
              <a:buClr>
                <a:srgbClr val="000000"/>
              </a:buClr>
              <a:buFont typeface="Helvetica"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a:solidFill>
                  <a:srgbClr val="000000"/>
                </a:solidFill>
                <a:latin typeface="Arial"/>
                <a:cs typeface="Arial"/>
              </a:rPr>
              <a:t>S4 analysis is described in a paper:</a:t>
            </a:r>
          </a:p>
          <a:p>
            <a:pPr>
              <a:lnSpc>
                <a:spcPct val="114000"/>
              </a:lnSpc>
              <a:buClr>
                <a:srgbClr val="000000"/>
              </a:buClr>
              <a:buFont typeface="Helvetica"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000" dirty="0">
              <a:solidFill>
                <a:srgbClr val="000000"/>
              </a:solidFill>
              <a:latin typeface="Arial"/>
              <a:cs typeface="Arial"/>
            </a:endParaRPr>
          </a:p>
          <a:p>
            <a:pPr>
              <a:lnSpc>
                <a:spcPct val="114000"/>
              </a:lnSpc>
              <a:buClr>
                <a:srgbClr val="000000"/>
              </a:buClr>
              <a:buFont typeface="Helvetica"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000" dirty="0">
              <a:solidFill>
                <a:srgbClr val="000000"/>
              </a:solidFill>
              <a:latin typeface="Arial"/>
              <a:cs typeface="Arial"/>
            </a:endParaRPr>
          </a:p>
          <a:p>
            <a:pPr>
              <a:lnSpc>
                <a:spcPct val="114000"/>
              </a:lnSpc>
              <a:buClr>
                <a:srgbClr val="000000"/>
              </a:buClr>
              <a:buFont typeface="Helvetica"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000" dirty="0">
              <a:solidFill>
                <a:srgbClr val="000000"/>
              </a:solidFill>
              <a:latin typeface="Arial"/>
              <a:cs typeface="Arial"/>
            </a:endParaRPr>
          </a:p>
        </p:txBody>
      </p:sp>
      <p:pic>
        <p:nvPicPr>
          <p:cNvPr id="32771" name="Picture 3"/>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943600" y="1219200"/>
            <a:ext cx="3429000" cy="256857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stretch>
                    <a:fillRect/>
                  </a:stretch>
                </a:blip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pic>
      <p:pic>
        <p:nvPicPr>
          <p:cNvPr id="32772" name="Picture 4"/>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19800" y="3886200"/>
            <a:ext cx="3271838" cy="24511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stretch>
                    <a:fillRect/>
                  </a:stretch>
                </a:blip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pic>
      <p:sp>
        <p:nvSpPr>
          <p:cNvPr id="32773" name="Text Box 5"/>
          <p:cNvSpPr txBox="1">
            <a:spLocks noChangeArrowheads="1"/>
          </p:cNvSpPr>
          <p:nvPr/>
        </p:nvSpPr>
        <p:spPr bwMode="auto">
          <a:xfrm>
            <a:off x="6356350" y="1447800"/>
            <a:ext cx="2332038" cy="306388"/>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9pPr>
          </a:lstStyle>
          <a:p>
            <a:pPr>
              <a:lnSpc>
                <a:spcPct val="116000"/>
              </a:lnSpc>
            </a:pPr>
            <a:r>
              <a:rPr lang="en-GB" sz="1200">
                <a:solidFill>
                  <a:srgbClr val="FFFFFF"/>
                </a:solidFill>
                <a:latin typeface="Helvetica" charset="0"/>
              </a:rPr>
              <a:t>S3 Hardware injection  (1 of 11)</a:t>
            </a:r>
          </a:p>
        </p:txBody>
      </p:sp>
      <p:sp>
        <p:nvSpPr>
          <p:cNvPr id="32774" name="Text Box 6"/>
          <p:cNvSpPr txBox="1">
            <a:spLocks noChangeArrowheads="1"/>
          </p:cNvSpPr>
          <p:nvPr/>
        </p:nvSpPr>
        <p:spPr bwMode="auto">
          <a:xfrm>
            <a:off x="6442075" y="4114800"/>
            <a:ext cx="2146300" cy="306388"/>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9pPr>
          </a:lstStyle>
          <a:p>
            <a:pPr>
              <a:lnSpc>
                <a:spcPct val="116000"/>
              </a:lnSpc>
            </a:pPr>
            <a:r>
              <a:rPr lang="en-GB" sz="1200">
                <a:solidFill>
                  <a:srgbClr val="FFFFFF"/>
                </a:solidFill>
                <a:latin typeface="Helvetica" charset="0"/>
              </a:rPr>
              <a:t>S3 Software injection (1 of 6)</a:t>
            </a:r>
          </a:p>
        </p:txBody>
      </p:sp>
      <p:sp>
        <p:nvSpPr>
          <p:cNvPr id="32775" name="Text Box 7"/>
          <p:cNvSpPr txBox="1">
            <a:spLocks noChangeArrowheads="1"/>
          </p:cNvSpPr>
          <p:nvPr/>
        </p:nvSpPr>
        <p:spPr bwMode="auto">
          <a:xfrm>
            <a:off x="685800" y="3352800"/>
            <a:ext cx="5105400" cy="1230415"/>
          </a:xfrm>
          <a:prstGeom prst="rect">
            <a:avLst/>
          </a:prstGeom>
          <a:noFill/>
          <a:ln w="9360">
            <a:solidFill>
              <a:srgbClr val="660066"/>
            </a:solidFill>
            <a:miter lim="800000"/>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9pPr>
          </a:lstStyle>
          <a:p>
            <a:pPr>
              <a:lnSpc>
                <a:spcPct val="116000"/>
              </a:lnSpc>
            </a:pPr>
            <a:r>
              <a:rPr lang="en-GB" sz="1600" i="1" dirty="0">
                <a:solidFill>
                  <a:srgbClr val="000000"/>
                </a:solidFill>
                <a:latin typeface="Arial" charset="0"/>
              </a:rPr>
              <a:t>“The </a:t>
            </a:r>
            <a:r>
              <a:rPr lang="en-GB" sz="1600" i="1" dirty="0" err="1">
                <a:solidFill>
                  <a:srgbClr val="000000"/>
                </a:solidFill>
                <a:latin typeface="Arial" charset="0"/>
              </a:rPr>
              <a:t>Einstein@Home</a:t>
            </a:r>
            <a:r>
              <a:rPr lang="en-GB" sz="1600" i="1" dirty="0">
                <a:solidFill>
                  <a:srgbClr val="000000"/>
                </a:solidFill>
                <a:latin typeface="Arial" charset="0"/>
              </a:rPr>
              <a:t> search for periodic gravitational waves in LIGO S4 data”</a:t>
            </a:r>
            <a:r>
              <a:rPr lang="en-GB" sz="1600" i="1" dirty="0" smtClean="0">
                <a:solidFill>
                  <a:srgbClr val="000000"/>
                </a:solidFill>
                <a:latin typeface="Arial" charset="0"/>
              </a:rPr>
              <a:t>  </a:t>
            </a:r>
          </a:p>
          <a:p>
            <a:pPr>
              <a:lnSpc>
                <a:spcPct val="116000"/>
              </a:lnSpc>
            </a:pPr>
            <a:r>
              <a:rPr lang="en-GB" sz="1600" dirty="0" smtClean="0">
                <a:solidFill>
                  <a:srgbClr val="000000"/>
                </a:solidFill>
                <a:latin typeface="Arial" charset="0"/>
              </a:rPr>
              <a:t>by </a:t>
            </a:r>
            <a:r>
              <a:rPr lang="en-GB" sz="1600" dirty="0">
                <a:solidFill>
                  <a:srgbClr val="000000"/>
                </a:solidFill>
                <a:latin typeface="Arial" charset="0"/>
              </a:rPr>
              <a:t>the LIGO Scientific </a:t>
            </a:r>
            <a:r>
              <a:rPr lang="en-GB" sz="1600" dirty="0" smtClean="0">
                <a:solidFill>
                  <a:srgbClr val="000000"/>
                </a:solidFill>
                <a:latin typeface="Arial" charset="0"/>
              </a:rPr>
              <a:t>Collaboration</a:t>
            </a:r>
          </a:p>
          <a:p>
            <a:pPr>
              <a:lnSpc>
                <a:spcPct val="116000"/>
              </a:lnSpc>
            </a:pPr>
            <a:r>
              <a:rPr lang="en-GB" sz="1600" dirty="0" smtClean="0">
                <a:solidFill>
                  <a:srgbClr val="000000"/>
                </a:solidFill>
                <a:latin typeface="Arial" charset="0"/>
              </a:rPr>
              <a:t>Physical Review D, 79, 022001    (January, 2009)</a:t>
            </a:r>
            <a:endParaRPr lang="en-GB" sz="1600" i="1" dirty="0">
              <a:solidFill>
                <a:srgbClr val="000000"/>
              </a:solidFill>
            </a:endParaRPr>
          </a:p>
        </p:txBody>
      </p:sp>
      <p:sp>
        <p:nvSpPr>
          <p:cNvPr id="32776" name="Text Box 8"/>
          <p:cNvSpPr txBox="1">
            <a:spLocks noChangeArrowheads="1"/>
          </p:cNvSpPr>
          <p:nvPr/>
        </p:nvSpPr>
        <p:spPr bwMode="auto">
          <a:xfrm>
            <a:off x="685800" y="5334000"/>
            <a:ext cx="5105400" cy="1066800"/>
          </a:xfrm>
          <a:prstGeom prst="rect">
            <a:avLst/>
          </a:prstGeom>
          <a:noFill/>
          <a:ln>
            <a:solidFill>
              <a:srgbClr val="660066"/>
            </a:solid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wrap="none" lIns="90000" tIns="46800" rIns="90000" bIns="468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9pPr>
          </a:lstStyle>
          <a:p>
            <a:pPr eaLnBrk="0" hangingPunct="0">
              <a:lnSpc>
                <a:spcPct val="100000"/>
              </a:lnSpc>
              <a:spcBef>
                <a:spcPts val="0"/>
              </a:spcBef>
              <a:buClr>
                <a:srgbClr val="000000"/>
              </a:buClr>
              <a:buFont typeface="Helvetica" charset="0"/>
              <a:buNone/>
            </a:pPr>
            <a:r>
              <a:rPr lang="en-US" sz="1600" i="1" dirty="0" smtClean="0">
                <a:solidFill>
                  <a:srgbClr val="000000"/>
                </a:solidFill>
                <a:latin typeface="Arial"/>
                <a:cs typeface="Arial"/>
              </a:rPr>
              <a:t>“</a:t>
            </a:r>
            <a:r>
              <a:rPr lang="en-US" sz="1600" i="1" dirty="0" err="1" smtClean="0">
                <a:solidFill>
                  <a:srgbClr val="000000"/>
                </a:solidFill>
                <a:latin typeface="Arial"/>
                <a:cs typeface="Arial"/>
              </a:rPr>
              <a:t>Einstein@Home</a:t>
            </a:r>
            <a:r>
              <a:rPr lang="en-US" sz="1600" i="1" dirty="0" smtClean="0">
                <a:solidFill>
                  <a:srgbClr val="000000"/>
                </a:solidFill>
                <a:latin typeface="Arial"/>
                <a:cs typeface="Arial"/>
              </a:rPr>
              <a:t> search for periodic gravitational</a:t>
            </a:r>
          </a:p>
          <a:p>
            <a:pPr eaLnBrk="0" hangingPunct="0">
              <a:lnSpc>
                <a:spcPct val="100000"/>
              </a:lnSpc>
              <a:spcBef>
                <a:spcPts val="0"/>
              </a:spcBef>
              <a:buClr>
                <a:srgbClr val="000000"/>
              </a:buClr>
              <a:buFont typeface="Helvetica" charset="0"/>
              <a:buNone/>
            </a:pPr>
            <a:r>
              <a:rPr lang="en-US" sz="1600" i="1" dirty="0" smtClean="0">
                <a:solidFill>
                  <a:srgbClr val="000000"/>
                </a:solidFill>
                <a:latin typeface="Arial"/>
                <a:cs typeface="Arial"/>
              </a:rPr>
              <a:t> waves in early S5 LIGO data”</a:t>
            </a:r>
          </a:p>
          <a:p>
            <a:pPr eaLnBrk="0" hangingPunct="0">
              <a:lnSpc>
                <a:spcPct val="100000"/>
              </a:lnSpc>
              <a:spcBef>
                <a:spcPts val="0"/>
              </a:spcBef>
              <a:buClr>
                <a:srgbClr val="000000"/>
              </a:buClr>
              <a:buFont typeface="Helvetica" charset="0"/>
              <a:buNone/>
            </a:pPr>
            <a:r>
              <a:rPr lang="en-US" sz="1600" i="1" dirty="0" smtClean="0">
                <a:solidFill>
                  <a:srgbClr val="000000"/>
                </a:solidFill>
                <a:latin typeface="Arial"/>
                <a:cs typeface="Arial"/>
              </a:rPr>
              <a:t>by the LIGO Scientific Collaboration </a:t>
            </a:r>
          </a:p>
          <a:p>
            <a:pPr eaLnBrk="0" hangingPunct="0">
              <a:lnSpc>
                <a:spcPct val="100000"/>
              </a:lnSpc>
              <a:spcBef>
                <a:spcPts val="0"/>
              </a:spcBef>
              <a:buClr>
                <a:srgbClr val="000000"/>
              </a:buClr>
            </a:pPr>
            <a:r>
              <a:rPr lang="en-GB" sz="1600" dirty="0" smtClean="0">
                <a:solidFill>
                  <a:srgbClr val="000000"/>
                </a:solidFill>
                <a:latin typeface="Arial"/>
                <a:cs typeface="Arial"/>
              </a:rPr>
              <a:t>Physical Review D, 80, 042003 </a:t>
            </a:r>
            <a:r>
              <a:rPr lang="en-GB" sz="1600" i="1" dirty="0" smtClean="0">
                <a:solidFill>
                  <a:srgbClr val="000000"/>
                </a:solidFill>
                <a:latin typeface="Arial"/>
                <a:cs typeface="Arial"/>
              </a:rPr>
              <a:t> (August 2009)</a:t>
            </a:r>
          </a:p>
        </p:txBody>
      </p:sp>
      <p:sp>
        <p:nvSpPr>
          <p:cNvPr id="10" name="Rectangle 9"/>
          <p:cNvSpPr/>
          <p:nvPr/>
        </p:nvSpPr>
        <p:spPr>
          <a:xfrm>
            <a:off x="469920" y="4904130"/>
            <a:ext cx="1876385" cy="400110"/>
          </a:xfrm>
          <a:prstGeom prst="rect">
            <a:avLst/>
          </a:prstGeom>
        </p:spPr>
        <p:txBody>
          <a:bodyPr wrap="square">
            <a:spAutoFit/>
          </a:bodyPr>
          <a:lstStyle/>
          <a:p>
            <a:r>
              <a:rPr lang="en-GB" sz="2000" dirty="0" smtClean="0">
                <a:solidFill>
                  <a:schemeClr val="tx1"/>
                </a:solidFill>
                <a:latin typeface="Arial"/>
                <a:cs typeface="Arial"/>
              </a:rPr>
              <a:t>S5 analysis:</a:t>
            </a:r>
            <a:endParaRPr lang="en-US" sz="2000" dirty="0">
              <a:solidFill>
                <a:schemeClr val="tx1"/>
              </a:solidFill>
              <a:latin typeface="Arial"/>
              <a:cs typeface="Aria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Has LIGO made a detection?</a:t>
            </a:r>
          </a:p>
        </p:txBody>
      </p:sp>
      <p:pic>
        <p:nvPicPr>
          <p:cNvPr id="5" name="Picture 4">
            <a:hlinkClick r:id="rId3"/>
          </p:cNvPr>
          <p:cNvPicPr>
            <a:picLocks noChangeAspect="1"/>
          </p:cNvPicPr>
          <p:nvPr/>
        </p:nvPicPr>
        <p:blipFill>
          <a:blip r:embed="rId4"/>
          <a:stretch>
            <a:fillRect/>
          </a:stretch>
        </p:blipFill>
        <p:spPr>
          <a:xfrm>
            <a:off x="47920" y="2332991"/>
            <a:ext cx="5237218" cy="4180310"/>
          </a:xfrm>
          <a:prstGeom prst="rect">
            <a:avLst/>
          </a:prstGeom>
          <a:ln w="19050" cap="flat" cmpd="sng" algn="ctr">
            <a:solidFill>
              <a:srgbClr val="FF6600"/>
            </a:solidFill>
            <a:prstDash val="solid"/>
            <a:round/>
            <a:headEnd type="none" w="med" len="med"/>
            <a:tailEnd type="none" w="med" len="med"/>
          </a:ln>
        </p:spPr>
      </p:pic>
      <p:pic>
        <p:nvPicPr>
          <p:cNvPr id="6" name="Picture 5"/>
          <p:cNvPicPr>
            <a:picLocks noChangeAspect="1"/>
          </p:cNvPicPr>
          <p:nvPr/>
        </p:nvPicPr>
        <p:blipFill>
          <a:blip r:embed="rId5"/>
          <a:stretch>
            <a:fillRect/>
          </a:stretch>
        </p:blipFill>
        <p:spPr>
          <a:xfrm>
            <a:off x="59900" y="1210801"/>
            <a:ext cx="5204550" cy="1194082"/>
          </a:xfrm>
          <a:prstGeom prst="rect">
            <a:avLst/>
          </a:prstGeom>
        </p:spPr>
      </p:pic>
      <p:pic>
        <p:nvPicPr>
          <p:cNvPr id="7" name="Picture 6"/>
          <p:cNvPicPr>
            <a:picLocks noChangeAspect="1"/>
          </p:cNvPicPr>
          <p:nvPr/>
        </p:nvPicPr>
        <p:blipFill>
          <a:blip r:embed="rId6"/>
          <a:stretch>
            <a:fillRect/>
          </a:stretch>
        </p:blipFill>
        <p:spPr>
          <a:xfrm>
            <a:off x="4979063" y="1556394"/>
            <a:ext cx="3707737" cy="1696978"/>
          </a:xfrm>
          <a:prstGeom prst="rect">
            <a:avLst/>
          </a:prstGeom>
          <a:ln w="28575" cap="flat" cmpd="sng" algn="ctr">
            <a:solidFill>
              <a:srgbClr val="008000"/>
            </a:solidFill>
            <a:prstDash val="solid"/>
            <a:round/>
            <a:headEnd type="none" w="med" len="med"/>
            <a:tailEnd type="none" w="med" len="med"/>
          </a:ln>
        </p:spPr>
      </p:pic>
      <p:pic>
        <p:nvPicPr>
          <p:cNvPr id="8" name="Picture 7"/>
          <p:cNvPicPr>
            <a:picLocks noChangeAspect="1"/>
          </p:cNvPicPr>
          <p:nvPr/>
        </p:nvPicPr>
        <p:blipFill>
          <a:blip r:embed="rId7"/>
          <a:stretch>
            <a:fillRect/>
          </a:stretch>
        </p:blipFill>
        <p:spPr>
          <a:xfrm>
            <a:off x="4979063" y="3642418"/>
            <a:ext cx="3707737" cy="1895065"/>
          </a:xfrm>
          <a:prstGeom prst="rect">
            <a:avLst/>
          </a:prstGeom>
          <a:ln w="38100" cap="flat" cmpd="sng" algn="ctr">
            <a:solidFill>
              <a:srgbClr val="008000"/>
            </a:solidFill>
            <a:prstDash val="solid"/>
            <a:round/>
            <a:headEnd type="none" w="med" len="med"/>
            <a:tailEnd type="none" w="med" len="med"/>
          </a:ln>
        </p:spPr>
      </p:pic>
      <p:sp>
        <p:nvSpPr>
          <p:cNvPr id="9" name="Rectangle 8"/>
          <p:cNvSpPr/>
          <p:nvPr/>
        </p:nvSpPr>
        <p:spPr>
          <a:xfrm>
            <a:off x="3941537" y="5906956"/>
            <a:ext cx="5094643" cy="830997"/>
          </a:xfrm>
          <a:prstGeom prst="rect">
            <a:avLst/>
          </a:prstGeom>
          <a:solidFill>
            <a:schemeClr val="bg1"/>
          </a:solidFill>
          <a:ln>
            <a:solidFill>
              <a:srgbClr val="3366FF"/>
            </a:solidFill>
          </a:ln>
        </p:spPr>
        <p:txBody>
          <a:bodyPr wrap="square">
            <a:spAutoFit/>
          </a:bodyPr>
          <a:lstStyle/>
          <a:p>
            <a:r>
              <a:rPr lang="en-US" sz="1200"/>
              <a:t>"LIGO researchers thought they had discovered a signal on 16 September 2010, just before they shut down for the rebuild. But it turned out to be an injected signal, which the researchers found out only as they were about to submit for publication a paper claiming a discovery."</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stretch>
            <a:fillRect/>
          </a:stretch>
        </p:blipFill>
        <p:spPr>
          <a:xfrm>
            <a:off x="-11390" y="184150"/>
            <a:ext cx="9334500" cy="6489700"/>
          </a:xfrm>
          <a:prstGeom prst="rect">
            <a:avLst/>
          </a:prstGeom>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Matched Filtering for Binary Inspiral</a:t>
            </a:r>
          </a:p>
        </p:txBody>
      </p:sp>
      <p:pic>
        <p:nvPicPr>
          <p:cNvPr id="3" name="Picture 2"/>
          <p:cNvPicPr>
            <a:picLocks noChangeAspect="1"/>
          </p:cNvPicPr>
          <p:nvPr/>
        </p:nvPicPr>
        <p:blipFill>
          <a:blip r:embed="rId3"/>
          <a:srcRect t="7071"/>
          <a:stretch>
            <a:fillRect/>
          </a:stretch>
        </p:blipFill>
        <p:spPr>
          <a:xfrm>
            <a:off x="74970" y="906887"/>
            <a:ext cx="4732323" cy="3117395"/>
          </a:xfrm>
          <a:prstGeom prst="rect">
            <a:avLst/>
          </a:prstGeom>
        </p:spPr>
      </p:pic>
      <p:pic>
        <p:nvPicPr>
          <p:cNvPr id="4" name="Picture 3"/>
          <p:cNvPicPr>
            <a:picLocks noChangeAspect="1"/>
          </p:cNvPicPr>
          <p:nvPr/>
        </p:nvPicPr>
        <p:blipFill>
          <a:blip r:embed="rId4"/>
          <a:srcRect t="6043"/>
          <a:stretch>
            <a:fillRect/>
          </a:stretch>
        </p:blipFill>
        <p:spPr>
          <a:xfrm>
            <a:off x="4452999" y="3627344"/>
            <a:ext cx="4691001" cy="3230656"/>
          </a:xfrm>
          <a:prstGeom prst="rect">
            <a:avLst/>
          </a:prstGeom>
        </p:spPr>
      </p:pic>
      <p:sp>
        <p:nvSpPr>
          <p:cNvPr id="5" name="TextBox 4"/>
          <p:cNvSpPr txBox="1"/>
          <p:nvPr/>
        </p:nvSpPr>
        <p:spPr>
          <a:xfrm>
            <a:off x="5427098" y="1142146"/>
            <a:ext cx="3462319" cy="1323439"/>
          </a:xfrm>
          <a:prstGeom prst="rect">
            <a:avLst/>
          </a:prstGeom>
          <a:noFill/>
          <a:ln w="38100" cmpd="sng">
            <a:solidFill>
              <a:srgbClr val="4F81BD"/>
            </a:solidFill>
          </a:ln>
        </p:spPr>
        <p:txBody>
          <a:bodyPr wrap="square" rtlCol="0">
            <a:spAutoFit/>
          </a:bodyPr>
          <a:lstStyle/>
          <a:p>
            <a:r>
              <a:rPr lang="en-US" sz="2000"/>
              <a:t>The same method of Matched Filtering can be used to search for binary inspiral, by using different template functions.</a:t>
            </a:r>
          </a:p>
        </p:txBody>
      </p:sp>
      <p:sp>
        <p:nvSpPr>
          <p:cNvPr id="6" name="TextBox 5"/>
          <p:cNvSpPr txBox="1"/>
          <p:nvPr/>
        </p:nvSpPr>
        <p:spPr>
          <a:xfrm>
            <a:off x="313436" y="4960400"/>
            <a:ext cx="2897297" cy="369332"/>
          </a:xfrm>
          <a:prstGeom prst="rect">
            <a:avLst/>
          </a:prstGeom>
          <a:noFill/>
        </p:spPr>
        <p:txBody>
          <a:bodyPr wrap="square" rtlCol="0">
            <a:spAutoFit/>
          </a:bodyPr>
          <a:lstStyle/>
          <a:p>
            <a:r>
              <a:rPr lang="en-US">
                <a:latin typeface="Helvetica"/>
                <a:cs typeface="Helvetica"/>
              </a:rPr>
              <a:t>Raw strain data</a:t>
            </a:r>
          </a:p>
        </p:txBody>
      </p:sp>
      <p:sp>
        <p:nvSpPr>
          <p:cNvPr id="7" name="TextBox 6"/>
          <p:cNvSpPr txBox="1"/>
          <p:nvPr/>
        </p:nvSpPr>
        <p:spPr>
          <a:xfrm>
            <a:off x="838624" y="5799121"/>
            <a:ext cx="2995087" cy="646331"/>
          </a:xfrm>
          <a:prstGeom prst="rect">
            <a:avLst/>
          </a:prstGeom>
          <a:noFill/>
        </p:spPr>
        <p:txBody>
          <a:bodyPr wrap="square" rtlCol="0">
            <a:spAutoFit/>
          </a:bodyPr>
          <a:lstStyle/>
          <a:p>
            <a:r>
              <a:rPr lang="en-US">
                <a:latin typeface="Helvetica"/>
                <a:cs typeface="Helvetica"/>
              </a:rPr>
              <a:t>Template with bandwidth filtered strain data.</a:t>
            </a:r>
          </a:p>
        </p:txBody>
      </p:sp>
      <p:sp>
        <p:nvSpPr>
          <p:cNvPr id="8" name="Line 5"/>
          <p:cNvSpPr>
            <a:spLocks noChangeShapeType="1"/>
          </p:cNvSpPr>
          <p:nvPr/>
        </p:nvSpPr>
        <p:spPr bwMode="auto">
          <a:xfrm flipV="1">
            <a:off x="974254" y="4062966"/>
            <a:ext cx="419311" cy="724828"/>
          </a:xfrm>
          <a:prstGeom prst="line">
            <a:avLst/>
          </a:prstGeom>
          <a:noFill/>
          <a:ln w="57240">
            <a:solidFill>
              <a:srgbClr val="FF0000"/>
            </a:solidFill>
            <a:miter lim="800000"/>
            <a:headEnd/>
            <a:tailEnd type="triangle" w="med" len="me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a:lstStyle/>
          <a:p>
            <a:endParaRPr lang="en-US"/>
          </a:p>
        </p:txBody>
      </p:sp>
      <p:sp>
        <p:nvSpPr>
          <p:cNvPr id="9" name="Line 5"/>
          <p:cNvSpPr>
            <a:spLocks noChangeShapeType="1"/>
          </p:cNvSpPr>
          <p:nvPr/>
        </p:nvSpPr>
        <p:spPr bwMode="auto">
          <a:xfrm flipV="1">
            <a:off x="3210733" y="6050735"/>
            <a:ext cx="1242266" cy="203688"/>
          </a:xfrm>
          <a:prstGeom prst="line">
            <a:avLst/>
          </a:prstGeom>
          <a:noFill/>
          <a:ln w="57240">
            <a:solidFill>
              <a:srgbClr val="FF0000"/>
            </a:solidFill>
            <a:miter lim="800000"/>
            <a:headEnd/>
            <a:tailEnd type="triangle" w="med" len="me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a:hlinkClick r:id="" action="ppaction://noaction">
              <a:snd r:embed="rId3" name="Hughes-NSx2.wav"/>
            </a:hlinkClick>
          </p:cNvPr>
          <p:cNvPicPr>
            <a:picLocks noChangeAspect="1"/>
          </p:cNvPicPr>
          <p:nvPr/>
        </p:nvPicPr>
        <p:blipFill>
          <a:blip r:embed="rId4"/>
          <a:stretch>
            <a:fillRect/>
          </a:stretch>
        </p:blipFill>
        <p:spPr>
          <a:xfrm>
            <a:off x="-434820" y="17463"/>
            <a:ext cx="10267222" cy="6840537"/>
          </a:xfrm>
          <a:prstGeom prst="rect">
            <a:avLst/>
          </a:prstGeom>
        </p:spPr>
      </p:pic>
      <p:sp>
        <p:nvSpPr>
          <p:cNvPr id="2" name="Title 1"/>
          <p:cNvSpPr>
            <a:spLocks noGrp="1"/>
          </p:cNvSpPr>
          <p:nvPr>
            <p:ph type="title"/>
          </p:nvPr>
        </p:nvSpPr>
        <p:spPr>
          <a:xfrm>
            <a:off x="1143000" y="17463"/>
            <a:ext cx="6856413" cy="1486674"/>
          </a:xfrm>
        </p:spPr>
        <p:txBody>
          <a:bodyPr/>
          <a:lstStyle/>
          <a:p>
            <a:r>
              <a:rPr lang="en-US">
                <a:solidFill>
                  <a:schemeClr val="bg1"/>
                </a:solidFill>
              </a:rPr>
              <a:t>What is the sound of</a:t>
            </a:r>
            <a:br>
              <a:rPr lang="en-US">
                <a:solidFill>
                  <a:schemeClr val="bg1"/>
                </a:solidFill>
              </a:rPr>
            </a:br>
            <a:r>
              <a:rPr lang="en-US">
                <a:solidFill>
                  <a:schemeClr val="bg1"/>
                </a:solidFill>
              </a:rPr>
              <a:t> two black holes colliding?</a:t>
            </a:r>
          </a:p>
        </p:txBody>
      </p:sp>
      <p:sp>
        <p:nvSpPr>
          <p:cNvPr id="6" name="TextBox 5"/>
          <p:cNvSpPr txBox="1"/>
          <p:nvPr/>
        </p:nvSpPr>
        <p:spPr>
          <a:xfrm>
            <a:off x="6157518" y="6550222"/>
            <a:ext cx="2662632" cy="276999"/>
          </a:xfrm>
          <a:prstGeom prst="rect">
            <a:avLst/>
          </a:prstGeom>
          <a:noFill/>
        </p:spPr>
        <p:txBody>
          <a:bodyPr wrap="square" rtlCol="0">
            <a:spAutoFit/>
          </a:bodyPr>
          <a:lstStyle/>
          <a:p>
            <a:pPr algn="r"/>
            <a:r>
              <a:rPr lang="en-US" sz="1200">
                <a:solidFill>
                  <a:schemeClr val="bg1">
                    <a:lumMod val="75000"/>
                  </a:schemeClr>
                </a:solidFill>
              </a:rPr>
              <a:t>Image Source: New Scientist</a:t>
            </a:r>
          </a:p>
        </p:txBody>
      </p:sp>
      <p:sp>
        <p:nvSpPr>
          <p:cNvPr id="8" name="Rectangle 7">
            <a:hlinkClick r:id="" action="ppaction://noaction">
              <a:snd r:embed="rId3" name="Hughes-NSx2.wav"/>
            </a:hlinkClick>
          </p:cNvPr>
          <p:cNvSpPr/>
          <p:nvPr/>
        </p:nvSpPr>
        <p:spPr>
          <a:xfrm>
            <a:off x="139145" y="6074657"/>
            <a:ext cx="4271346" cy="369332"/>
          </a:xfrm>
          <a:prstGeom prst="rect">
            <a:avLst/>
          </a:prstGeom>
          <a:ln>
            <a:solidFill>
              <a:schemeClr val="bg1"/>
            </a:solidFill>
          </a:ln>
        </p:spPr>
        <p:txBody>
          <a:bodyPr wrap="none">
            <a:spAutoFit/>
          </a:bodyPr>
          <a:lstStyle/>
          <a:p>
            <a:r>
              <a:rPr lang="en-US">
                <a:solidFill>
                  <a:schemeClr val="bg1"/>
                </a:solidFill>
              </a:rPr>
              <a:t>Binary neutron stars,  1.5 solar masses each</a:t>
            </a:r>
          </a:p>
        </p:txBody>
      </p:sp>
      <p:sp>
        <p:nvSpPr>
          <p:cNvPr id="9" name="Rectangle 8">
            <a:hlinkClick r:id="rId5"/>
          </p:cNvPr>
          <p:cNvSpPr/>
          <p:nvPr/>
        </p:nvSpPr>
        <p:spPr>
          <a:xfrm>
            <a:off x="3330" y="6581001"/>
            <a:ext cx="7380470" cy="276999"/>
          </a:xfrm>
          <a:prstGeom prst="rect">
            <a:avLst/>
          </a:prstGeom>
        </p:spPr>
        <p:txBody>
          <a:bodyPr wrap="square">
            <a:spAutoFit/>
          </a:bodyPr>
          <a:lstStyle/>
          <a:p>
            <a:r>
              <a:rPr lang="en-US" sz="1200" dirty="0">
                <a:solidFill>
                  <a:schemeClr val="bg1"/>
                </a:solidFill>
              </a:rPr>
              <a:t>http://gmunu.mit.edu/sounds/comparable_sounds/comparable_sounds.html</a:t>
            </a:r>
          </a:p>
        </p:txBody>
      </p:sp>
      <p:sp>
        <p:nvSpPr>
          <p:cNvPr id="10" name="Rectangle 9">
            <a:hlinkClick r:id="" action="ppaction://noaction">
              <a:snd r:embed="rId6" name="page4_3.wav"/>
            </a:hlinkClick>
          </p:cNvPr>
          <p:cNvSpPr/>
          <p:nvPr/>
        </p:nvSpPr>
        <p:spPr>
          <a:xfrm>
            <a:off x="4838700" y="6074657"/>
            <a:ext cx="4012189" cy="369332"/>
          </a:xfrm>
          <a:prstGeom prst="rect">
            <a:avLst/>
          </a:prstGeom>
          <a:ln>
            <a:solidFill>
              <a:schemeClr val="bg1"/>
            </a:solidFill>
          </a:ln>
        </p:spPr>
        <p:txBody>
          <a:bodyPr wrap="none">
            <a:spAutoFit/>
          </a:bodyPr>
          <a:lstStyle/>
          <a:p>
            <a:r>
              <a:rPr lang="en-US" dirty="0">
                <a:solidFill>
                  <a:schemeClr val="bg1"/>
                </a:solidFill>
              </a:rPr>
              <a:t>Binary </a:t>
            </a:r>
            <a:r>
              <a:rPr lang="en-US" dirty="0" smtClean="0">
                <a:solidFill>
                  <a:schemeClr val="bg1"/>
                </a:solidFill>
              </a:rPr>
              <a:t>black holes,  </a:t>
            </a:r>
            <a:r>
              <a:rPr lang="en-US" dirty="0">
                <a:solidFill>
                  <a:schemeClr val="bg1"/>
                </a:solidFill>
              </a:rPr>
              <a:t>50</a:t>
            </a:r>
            <a:r>
              <a:rPr lang="en-US" dirty="0">
                <a:solidFill>
                  <a:schemeClr val="bg1"/>
                </a:solidFill>
                <a:hlinkClick r:id="rId7"/>
              </a:rPr>
              <a:t> </a:t>
            </a:r>
            <a:r>
              <a:rPr lang="en-US" dirty="0">
                <a:solidFill>
                  <a:schemeClr val="bg1"/>
                </a:solidFill>
              </a:rPr>
              <a:t>solar masses each</a:t>
            </a:r>
          </a:p>
        </p:txBody>
      </p:sp>
      <p:pic>
        <p:nvPicPr>
          <p:cNvPr id="11" name="Picture 10"/>
          <p:cNvPicPr>
            <a:picLocks noChangeAspect="1"/>
          </p:cNvPicPr>
          <p:nvPr/>
        </p:nvPicPr>
        <p:blipFill>
          <a:blip r:embed="rId8"/>
          <a:stretch>
            <a:fillRect/>
          </a:stretch>
        </p:blipFill>
        <p:spPr>
          <a:xfrm>
            <a:off x="857250" y="2192430"/>
            <a:ext cx="7962900" cy="3276600"/>
          </a:xfrm>
          <a:prstGeom prst="rect">
            <a:avLst/>
          </a:prstGeom>
        </p:spPr>
      </p:pic>
      <p:sp>
        <p:nvSpPr>
          <p:cNvPr id="12" name="Rectangle 11">
            <a:hlinkClick r:id="rId5"/>
          </p:cNvPr>
          <p:cNvSpPr/>
          <p:nvPr/>
        </p:nvSpPr>
        <p:spPr>
          <a:xfrm>
            <a:off x="857250" y="5469030"/>
            <a:ext cx="3168650" cy="276999"/>
          </a:xfrm>
          <a:prstGeom prst="rect">
            <a:avLst/>
          </a:prstGeom>
        </p:spPr>
        <p:txBody>
          <a:bodyPr wrap="square">
            <a:spAutoFit/>
          </a:bodyPr>
          <a:lstStyle/>
          <a:p>
            <a:r>
              <a:rPr lang="en-US" sz="1200" dirty="0">
                <a:solidFill>
                  <a:schemeClr val="bg1"/>
                </a:solidFill>
              </a:rPr>
              <a:t>http://www.ligo.org/science/GW-Inspiral.php</a:t>
            </a:r>
          </a:p>
        </p:txBody>
      </p:sp>
      <p:sp>
        <p:nvSpPr>
          <p:cNvPr id="13" name="Rectangle 12">
            <a:hlinkClick r:id="" action="ppaction://noaction">
              <a:snd r:embed="rId9" name="chirp40-1300Hz.wav"/>
            </a:hlinkClick>
          </p:cNvPr>
          <p:cNvSpPr/>
          <p:nvPr/>
        </p:nvSpPr>
        <p:spPr>
          <a:xfrm>
            <a:off x="7808561" y="5522146"/>
            <a:ext cx="1060450" cy="276999"/>
          </a:xfrm>
          <a:prstGeom prst="rect">
            <a:avLst/>
          </a:prstGeom>
          <a:ln w="19050" cap="flat" cmpd="sng" algn="ctr">
            <a:solidFill>
              <a:schemeClr val="bg1"/>
            </a:solidFill>
            <a:prstDash val="solid"/>
            <a:round/>
            <a:headEnd type="none" w="med" len="med"/>
            <a:tailEnd type="none" w="med" len="med"/>
          </a:ln>
        </p:spPr>
        <p:txBody>
          <a:bodyPr wrap="square">
            <a:spAutoFit/>
          </a:bodyPr>
          <a:lstStyle/>
          <a:p>
            <a:pPr algn="r"/>
            <a:r>
              <a:rPr lang="en-US" sz="1200">
                <a:solidFill>
                  <a:schemeClr val="bg1"/>
                </a:solidFill>
              </a:rPr>
              <a:t>LISTEN TO IT!</a:t>
            </a:r>
          </a:p>
        </p:txBody>
      </p:sp>
      <p:sp>
        <p:nvSpPr>
          <p:cNvPr id="3" name="TextBox 2"/>
          <p:cNvSpPr txBox="1"/>
          <p:nvPr/>
        </p:nvSpPr>
        <p:spPr>
          <a:xfrm>
            <a:off x="1611427" y="1488003"/>
            <a:ext cx="6454545" cy="646331"/>
          </a:xfrm>
          <a:prstGeom prst="rect">
            <a:avLst/>
          </a:prstGeom>
          <a:noFill/>
        </p:spPr>
        <p:txBody>
          <a:bodyPr wrap="square" rtlCol="0">
            <a:spAutoFit/>
          </a:bodyPr>
          <a:lstStyle/>
          <a:p>
            <a:r>
              <a:rPr lang="en-US" dirty="0" smtClean="0">
                <a:solidFill>
                  <a:schemeClr val="bg1"/>
                </a:solidFill>
              </a:rPr>
              <a:t>Gravitational waves are not sound waves, but the frequencies can be comparable to the audio range, so we can listen to them.</a:t>
            </a:r>
            <a:endParaRPr lang="en-US" dirty="0">
              <a:solidFill>
                <a:schemeClr val="bg1"/>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Success!   Event GW150914</a:t>
            </a:r>
          </a:p>
        </p:txBody>
      </p:sp>
      <p:pic>
        <p:nvPicPr>
          <p:cNvPr id="4" name="Picture 3"/>
          <p:cNvPicPr>
            <a:picLocks noChangeAspect="1"/>
          </p:cNvPicPr>
          <p:nvPr/>
        </p:nvPicPr>
        <p:blipFill>
          <a:blip r:embed="rId2"/>
          <a:stretch>
            <a:fillRect/>
          </a:stretch>
        </p:blipFill>
        <p:spPr>
          <a:xfrm>
            <a:off x="152400" y="1485899"/>
            <a:ext cx="8839200" cy="4447257"/>
          </a:xfrm>
          <a:prstGeom prst="rect">
            <a:avLst/>
          </a:prstGeom>
          <a:ln w="38100" cap="flat" cmpd="sng" algn="ctr">
            <a:solidFill>
              <a:srgbClr val="00CC99"/>
            </a:solidFill>
            <a:prstDash val="solid"/>
            <a:round/>
            <a:headEnd type="none" w="med" len="med"/>
            <a:tailEnd type="none" w="med" len="med"/>
          </a:ln>
        </p:spPr>
      </p:pic>
      <p:sp>
        <p:nvSpPr>
          <p:cNvPr id="5" name="TextBox 4"/>
          <p:cNvSpPr txBox="1"/>
          <p:nvPr/>
        </p:nvSpPr>
        <p:spPr>
          <a:xfrm>
            <a:off x="0" y="6177994"/>
            <a:ext cx="9144000" cy="451406"/>
          </a:xfrm>
          <a:prstGeom prst="rect">
            <a:avLst/>
          </a:prstGeom>
          <a:noFill/>
        </p:spPr>
        <p:txBody>
          <a:bodyPr wrap="square" rtlCol="0">
            <a:spAutoFit/>
          </a:bodyPr>
          <a:lstStyle/>
          <a:p>
            <a:pPr algn="ctr" fontAlgn="base">
              <a:lnSpc>
                <a:spcPct val="155000"/>
              </a:lnSpc>
              <a:spcBef>
                <a:spcPct val="0"/>
              </a:spcBef>
              <a:spcAft>
                <a:spcPct val="0"/>
              </a:spcAft>
              <a:buClr>
                <a:srgbClr val="114FFB"/>
              </a:buClr>
              <a:buSzPct val="100000"/>
              <a:buFont typeface="Times New Roman" charset="0"/>
              <a:buNone/>
            </a:pPr>
            <a:r>
              <a:rPr lang="en-US" sz="1600">
                <a:solidFill>
                  <a:srgbClr val="000000"/>
                </a:solidFill>
                <a:latin typeface="Times New Roman" charset="0"/>
              </a:rPr>
              <a:t>(Advanced LIGO had only been on-line for about 2 days!)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0" y="49213"/>
            <a:ext cx="9088438" cy="696912"/>
          </a:xfrm>
          <a:ln/>
        </p:spPr>
        <p:txBody>
          <a:bodyPr anchor="b">
            <a:normAutofit fontScale="90000"/>
          </a:bodyPr>
          <a:lstStyle/>
          <a:p>
            <a:pPr>
              <a:lnSpc>
                <a:spcPct val="12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a:latin typeface="Chalkboard"/>
                <a:cs typeface="Chalkboard"/>
              </a:rPr>
              <a:t>Gravitational </a:t>
            </a:r>
            <a:r>
              <a:rPr lang="en-GB" dirty="0" smtClean="0">
                <a:latin typeface="Chalkboard"/>
                <a:cs typeface="Chalkboard"/>
              </a:rPr>
              <a:t>Waves as curv</a:t>
            </a:r>
            <a:r>
              <a:rPr lang="en-GB" dirty="0" smtClean="0"/>
              <a:t>ature of space-time</a:t>
            </a:r>
            <a:endParaRPr lang="en-GB" dirty="0">
              <a:latin typeface="Chalkboard"/>
              <a:cs typeface="Chalkboard"/>
            </a:endParaRPr>
          </a:p>
        </p:txBody>
      </p:sp>
      <p:pic>
        <p:nvPicPr>
          <p:cNvPr id="6146" name="Picture 2"/>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6200" y="1485900"/>
            <a:ext cx="4572000" cy="39243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blipFill dpi="0" rotWithShape="0">
                  <a:blip/>
                  <a:srcRect/>
                  <a:stretch>
                    <a:fillRect/>
                  </a:stretch>
                </a:blip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pic>
      <p:sp>
        <p:nvSpPr>
          <p:cNvPr id="6147" name="Text Box 3"/>
          <p:cNvSpPr txBox="1">
            <a:spLocks noChangeArrowheads="1"/>
          </p:cNvSpPr>
          <p:nvPr/>
        </p:nvSpPr>
        <p:spPr bwMode="auto">
          <a:xfrm>
            <a:off x="1143000" y="4652962"/>
            <a:ext cx="3505200" cy="757238"/>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9pPr>
          </a:lstStyle>
          <a:p>
            <a:pPr>
              <a:lnSpc>
                <a:spcPct val="98000"/>
              </a:lnSpc>
            </a:pPr>
            <a:r>
              <a:rPr lang="en-GB" sz="1400" dirty="0">
                <a:solidFill>
                  <a:srgbClr val="23FF23"/>
                </a:solidFill>
                <a:latin typeface="Chalkboard"/>
                <a:cs typeface="Chalkboard"/>
              </a:rPr>
              <a:t>Matter curves space-time, and objects </a:t>
            </a:r>
          </a:p>
          <a:p>
            <a:pPr>
              <a:lnSpc>
                <a:spcPct val="98000"/>
              </a:lnSpc>
            </a:pPr>
            <a:r>
              <a:rPr lang="en-GB" sz="1400" dirty="0">
                <a:solidFill>
                  <a:srgbClr val="23FF23"/>
                </a:solidFill>
                <a:latin typeface="Chalkboard"/>
                <a:cs typeface="Chalkboard"/>
              </a:rPr>
              <a:t> in “free-fall” (even photons) travel in “straight” paths in the curved space.</a:t>
            </a:r>
          </a:p>
        </p:txBody>
      </p:sp>
      <p:pic>
        <p:nvPicPr>
          <p:cNvPr id="6148" name="Picture 4">
            <a:hlinkClick r:id="rId4"/>
          </p:cNvPr>
          <p:cNvPicPr>
            <a:picLocks noChangeAspect="1"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648200" y="1752600"/>
            <a:ext cx="4440238" cy="359727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blipFill dpi="0" rotWithShape="0">
                  <a:blip/>
                  <a:srcRect/>
                  <a:stretch>
                    <a:fillRect/>
                  </a:stretch>
                </a:blip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pic>
      <p:sp>
        <p:nvSpPr>
          <p:cNvPr id="6149" name="Rectangle 5"/>
          <p:cNvSpPr>
            <a:spLocks noGrp="1" noChangeArrowheads="1"/>
          </p:cNvSpPr>
          <p:nvPr>
            <p:ph type="body" idx="1"/>
          </p:nvPr>
        </p:nvSpPr>
        <p:spPr>
          <a:xfrm>
            <a:off x="4874513" y="990600"/>
            <a:ext cx="3738374" cy="757960"/>
          </a:xfrm>
          <a:ln/>
        </p:spPr>
        <p:txBody>
          <a:bodyPr wrap="none" lIns="92160" tIns="46080" rIns="92160" bIns="46080" anchor="t">
            <a:noAutofit/>
          </a:bodyPr>
          <a:lstStyle/>
          <a:p>
            <a:pPr marL="338138" indent="-338138" algn="ctr">
              <a:lnSpc>
                <a:spcPct val="124000"/>
              </a:lnSpc>
              <a:spcBef>
                <a:spcPts val="500"/>
              </a:spcBef>
              <a:spcAft>
                <a:spcPts val="0"/>
              </a:spcAft>
              <a:buSzPct val="75000"/>
              <a:buFont typeface="Monotype Sorts" charset="2"/>
              <a:buNone/>
              <a:tabLst>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1600" dirty="0">
                <a:solidFill>
                  <a:srgbClr val="000000"/>
                </a:solidFill>
                <a:latin typeface="Helvetica"/>
                <a:cs typeface="Helvetica"/>
              </a:rPr>
              <a:t>Rendering of space-time stirred by</a:t>
            </a:r>
          </a:p>
          <a:p>
            <a:pPr marL="338138" indent="-338138" algn="ctr">
              <a:lnSpc>
                <a:spcPct val="124000"/>
              </a:lnSpc>
              <a:spcBef>
                <a:spcPts val="500"/>
              </a:spcBef>
              <a:spcAft>
                <a:spcPts val="0"/>
              </a:spcAft>
              <a:buSzPct val="75000"/>
              <a:buFont typeface="Monotype Sorts" charset="2"/>
              <a:buNone/>
              <a:tabLst>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1600" dirty="0">
                <a:solidFill>
                  <a:schemeClr val="tx1"/>
                </a:solidFill>
                <a:latin typeface="Helvetica"/>
                <a:cs typeface="Helvetica"/>
              </a:rPr>
              <a:t> </a:t>
            </a:r>
            <a:r>
              <a:rPr lang="en-GB" sz="1600" dirty="0">
                <a:solidFill>
                  <a:schemeClr val="tx1"/>
                </a:solidFill>
                <a:effectLst>
                  <a:outerShdw blurRad="38100" dist="38100" dir="2700000" algn="tl">
                    <a:srgbClr val="C0C0C0"/>
                  </a:outerShdw>
                </a:effectLst>
                <a:latin typeface="Helvetica"/>
                <a:cs typeface="Helvetica"/>
              </a:rPr>
              <a:t>two orbiting black holes</a:t>
            </a:r>
          </a:p>
        </p:txBody>
      </p:sp>
      <p:sp>
        <p:nvSpPr>
          <p:cNvPr id="6150" name="Text Box 6"/>
          <p:cNvSpPr txBox="1">
            <a:spLocks noChangeArrowheads="1"/>
          </p:cNvSpPr>
          <p:nvPr/>
        </p:nvSpPr>
        <p:spPr bwMode="auto">
          <a:xfrm>
            <a:off x="609600" y="5638800"/>
            <a:ext cx="8077200" cy="845489"/>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9pPr>
          </a:lstStyle>
          <a:p>
            <a:pPr algn="ctr">
              <a:lnSpc>
                <a:spcPct val="124000"/>
              </a:lnSpc>
              <a:spcBef>
                <a:spcPts val="1500"/>
              </a:spcBef>
            </a:pPr>
            <a:r>
              <a:rPr lang="en-GB" sz="2000" dirty="0">
                <a:solidFill>
                  <a:srgbClr val="0000FF"/>
                </a:solidFill>
                <a:latin typeface="Helvetica"/>
                <a:cs typeface="Helvetica"/>
              </a:rPr>
              <a:t>Changes in space-time produced by moving a mass are not felt instantaneously everywhere in space, but </a:t>
            </a:r>
            <a:r>
              <a:rPr lang="en-GB" sz="2000" dirty="0" smtClean="0">
                <a:solidFill>
                  <a:srgbClr val="0000FF"/>
                </a:solidFill>
                <a:latin typeface="Helvetica"/>
                <a:cs typeface="Helvetica"/>
              </a:rPr>
              <a:t>propagate out </a:t>
            </a:r>
            <a:r>
              <a:rPr lang="en-GB" sz="2000" dirty="0">
                <a:solidFill>
                  <a:srgbClr val="0000FF"/>
                </a:solidFill>
                <a:latin typeface="Helvetica"/>
                <a:cs typeface="Helvetica"/>
              </a:rPr>
              <a:t>as waves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95840" y="370495"/>
            <a:ext cx="8961120" cy="5880735"/>
          </a:xfrm>
          <a:prstGeom prst="rect">
            <a:avLst/>
          </a:prstGeom>
        </p:spPr>
      </p:pic>
      <p:sp>
        <p:nvSpPr>
          <p:cNvPr id="5" name="TextBox 4"/>
          <p:cNvSpPr txBox="1"/>
          <p:nvPr/>
        </p:nvSpPr>
        <p:spPr>
          <a:xfrm>
            <a:off x="-47916" y="6549096"/>
            <a:ext cx="9072116" cy="307777"/>
          </a:xfrm>
          <a:prstGeom prst="rect">
            <a:avLst/>
          </a:prstGeom>
          <a:noFill/>
        </p:spPr>
        <p:txBody>
          <a:bodyPr wrap="square" rtlCol="0">
            <a:spAutoFit/>
          </a:bodyPr>
          <a:lstStyle/>
          <a:p>
            <a:pPr algn="r"/>
            <a:r>
              <a:rPr lang="en-US" sz="1400">
                <a:solidFill>
                  <a:schemeClr val="bg1">
                    <a:lumMod val="50000"/>
                  </a:schemeClr>
                </a:solidFill>
              </a:rPr>
              <a:t>Abbot, </a:t>
            </a:r>
            <a:r>
              <a:rPr lang="en-US" sz="1400" i="1">
                <a:solidFill>
                  <a:schemeClr val="bg1">
                    <a:lumMod val="50000"/>
                  </a:schemeClr>
                </a:solidFill>
              </a:rPr>
              <a:t>et. al.,</a:t>
            </a:r>
            <a:r>
              <a:rPr lang="en-US" sz="1400">
                <a:solidFill>
                  <a:schemeClr val="bg1">
                    <a:lumMod val="50000"/>
                  </a:schemeClr>
                </a:solidFill>
              </a:rPr>
              <a:t> Phys. Rev. Letters </a:t>
            </a:r>
            <a:r>
              <a:rPr lang="en-US" sz="1400" b="1">
                <a:solidFill>
                  <a:schemeClr val="bg1">
                    <a:lumMod val="50000"/>
                  </a:schemeClr>
                </a:solidFill>
              </a:rPr>
              <a:t>116</a:t>
            </a:r>
            <a:r>
              <a:rPr lang="en-US" sz="1400">
                <a:solidFill>
                  <a:schemeClr val="bg1">
                    <a:lumMod val="50000"/>
                  </a:schemeClr>
                </a:solidFill>
              </a:rPr>
              <a:t>, 061102 (2016) – Figure 3</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solidFill>
              </a:rPr>
              <a:t>First Detection</a:t>
            </a:r>
          </a:p>
        </p:txBody>
      </p:sp>
      <p:pic>
        <p:nvPicPr>
          <p:cNvPr id="3" name="Picture 2"/>
          <p:cNvPicPr>
            <a:picLocks noChangeAspect="1"/>
          </p:cNvPicPr>
          <p:nvPr/>
        </p:nvPicPr>
        <p:blipFill>
          <a:blip r:embed="rId2"/>
          <a:stretch>
            <a:fillRect/>
          </a:stretch>
        </p:blipFill>
        <p:spPr>
          <a:xfrm>
            <a:off x="457200" y="1654909"/>
            <a:ext cx="7810500" cy="4051300"/>
          </a:xfrm>
          <a:prstGeom prst="rect">
            <a:avLst/>
          </a:prstGeom>
        </p:spPr>
      </p:pic>
      <p:sp>
        <p:nvSpPr>
          <p:cNvPr id="4" name="Rectangle 3">
            <a:hlinkClick r:id="" action="ppaction://noaction">
              <a:snd r:embed="rId3" name="GW150914.wav"/>
            </a:hlinkClick>
          </p:cNvPr>
          <p:cNvSpPr/>
          <p:nvPr/>
        </p:nvSpPr>
        <p:spPr>
          <a:xfrm>
            <a:off x="4378628" y="5735165"/>
            <a:ext cx="1228174" cy="276999"/>
          </a:xfrm>
          <a:prstGeom prst="rect">
            <a:avLst/>
          </a:prstGeom>
          <a:ln w="19050" cap="flat" cmpd="sng" algn="ctr">
            <a:solidFill>
              <a:schemeClr val="bg1"/>
            </a:solidFill>
            <a:prstDash val="solid"/>
            <a:round/>
            <a:headEnd type="none" w="med" len="med"/>
            <a:tailEnd type="none" w="med" len="med"/>
          </a:ln>
        </p:spPr>
        <p:txBody>
          <a:bodyPr wrap="square">
            <a:spAutoFit/>
          </a:bodyPr>
          <a:lstStyle/>
          <a:p>
            <a:pPr algn="ctr"/>
            <a:r>
              <a:rPr lang="en-US" sz="1200" dirty="0">
                <a:solidFill>
                  <a:prstClr val="white"/>
                </a:solidFill>
                <a:latin typeface="Arial"/>
                <a:cs typeface="Arial"/>
              </a:rPr>
              <a:t>LISTEN TO IT!</a:t>
            </a:r>
          </a:p>
        </p:txBody>
      </p:sp>
      <p:sp>
        <p:nvSpPr>
          <p:cNvPr id="5" name="TextBox 4"/>
          <p:cNvSpPr txBox="1"/>
          <p:nvPr/>
        </p:nvSpPr>
        <p:spPr>
          <a:xfrm>
            <a:off x="1701209" y="1111647"/>
            <a:ext cx="6169878" cy="369332"/>
          </a:xfrm>
          <a:prstGeom prst="rect">
            <a:avLst/>
          </a:prstGeom>
          <a:noFill/>
        </p:spPr>
        <p:txBody>
          <a:bodyPr wrap="square" rtlCol="0">
            <a:spAutoFit/>
          </a:bodyPr>
          <a:lstStyle/>
          <a:p>
            <a:pPr algn="ctr"/>
            <a:r>
              <a:rPr lang="en-US" dirty="0" smtClean="0">
                <a:solidFill>
                  <a:prstClr val="white"/>
                </a:solidFill>
                <a:latin typeface="Arial"/>
                <a:cs typeface="Arial"/>
              </a:rPr>
              <a:t>GW150914,  recorded at 09:50:45 UTC on 14 Sept 2015</a:t>
            </a:r>
            <a:endParaRPr lang="en-US" dirty="0">
              <a:solidFill>
                <a:prstClr val="white"/>
              </a:solidFill>
              <a:latin typeface="Arial"/>
              <a:cs typeface="Aria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1" y="17463"/>
            <a:ext cx="6654800" cy="641905"/>
          </a:xfrm>
        </p:spPr>
        <p:txBody>
          <a:bodyPr>
            <a:normAutofit/>
          </a:bodyPr>
          <a:lstStyle/>
          <a:p>
            <a:r>
              <a:rPr lang="en-US" sz="3200"/>
              <a:t>Event GW150914</a:t>
            </a:r>
          </a:p>
        </p:txBody>
      </p:sp>
      <p:sp>
        <p:nvSpPr>
          <p:cNvPr id="5" name="Rectangle 4"/>
          <p:cNvSpPr/>
          <p:nvPr/>
        </p:nvSpPr>
        <p:spPr>
          <a:xfrm rot="16200000">
            <a:off x="-2896740" y="3171250"/>
            <a:ext cx="6304456" cy="369332"/>
          </a:xfrm>
          <a:prstGeom prst="rect">
            <a:avLst/>
          </a:prstGeom>
        </p:spPr>
        <p:txBody>
          <a:bodyPr wrap="square">
            <a:spAutoFit/>
          </a:bodyPr>
          <a:lstStyle/>
          <a:p>
            <a:r>
              <a:rPr lang="en-US" smtClean="0">
                <a:latin typeface="Times New Roman"/>
                <a:cs typeface="Times New Roman"/>
              </a:rPr>
              <a:t>Physical Review Letters </a:t>
            </a:r>
            <a:r>
              <a:rPr lang="en-US" b="1" smtClean="0">
                <a:latin typeface="Times New Roman"/>
                <a:cs typeface="Times New Roman"/>
              </a:rPr>
              <a:t>116</a:t>
            </a:r>
            <a:r>
              <a:rPr lang="en-US" smtClean="0">
                <a:latin typeface="Times New Roman"/>
                <a:cs typeface="Times New Roman"/>
              </a:rPr>
              <a:t>, 061102 (2016)  - Figure 1</a:t>
            </a:r>
            <a:endParaRPr lang="en-US">
              <a:latin typeface="Times New Roman"/>
              <a:cs typeface="Times New Roman"/>
            </a:endParaRPr>
          </a:p>
        </p:txBody>
      </p:sp>
      <p:pic>
        <p:nvPicPr>
          <p:cNvPr id="7" name="Picture 6"/>
          <p:cNvPicPr>
            <a:picLocks noChangeAspect="1"/>
          </p:cNvPicPr>
          <p:nvPr/>
        </p:nvPicPr>
        <p:blipFill>
          <a:blip r:embed="rId3"/>
          <a:stretch>
            <a:fillRect/>
          </a:stretch>
        </p:blipFill>
        <p:spPr>
          <a:xfrm>
            <a:off x="831849" y="659368"/>
            <a:ext cx="7851601" cy="6198632"/>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Gravitational Waves Take-away</a:t>
            </a:r>
          </a:p>
        </p:txBody>
      </p:sp>
      <p:sp>
        <p:nvSpPr>
          <p:cNvPr id="3" name="TextBox 2"/>
          <p:cNvSpPr txBox="1"/>
          <p:nvPr/>
        </p:nvSpPr>
        <p:spPr>
          <a:xfrm>
            <a:off x="361360" y="1206323"/>
            <a:ext cx="8686800" cy="5632311"/>
          </a:xfrm>
          <a:prstGeom prst="rect">
            <a:avLst/>
          </a:prstGeom>
          <a:noFill/>
        </p:spPr>
        <p:txBody>
          <a:bodyPr wrap="square" rtlCol="0">
            <a:spAutoFit/>
          </a:bodyPr>
          <a:lstStyle/>
          <a:p>
            <a:pPr marL="342900" indent="-342900">
              <a:spcAft>
                <a:spcPts val="1800"/>
              </a:spcAft>
              <a:buFont typeface="+mj-lt"/>
              <a:buAutoNum type="arabicPeriod"/>
            </a:pPr>
            <a:r>
              <a:rPr lang="en-US" sz="2000">
                <a:latin typeface="Helvetica"/>
                <a:cs typeface="Helvetica"/>
              </a:rPr>
              <a:t>Gravitational waves travel at the </a:t>
            </a:r>
            <a:r>
              <a:rPr lang="en-US" sz="2000">
                <a:solidFill>
                  <a:srgbClr val="BC2010"/>
                </a:solidFill>
                <a:latin typeface="Helvetica"/>
                <a:cs typeface="Helvetica"/>
              </a:rPr>
              <a:t>speed of light.</a:t>
            </a:r>
          </a:p>
          <a:p>
            <a:pPr marL="342900" indent="-342900">
              <a:spcAft>
                <a:spcPts val="1800"/>
              </a:spcAft>
              <a:buFont typeface="+mj-lt"/>
              <a:buAutoNum type="arabicPeriod"/>
            </a:pPr>
            <a:r>
              <a:rPr lang="en-US" sz="2000">
                <a:latin typeface="Helvetica"/>
                <a:cs typeface="Helvetica"/>
              </a:rPr>
              <a:t>Gravitational waves are produced at </a:t>
            </a:r>
            <a:r>
              <a:rPr lang="en-US" sz="2000">
                <a:solidFill>
                  <a:srgbClr val="BC2010"/>
                </a:solidFill>
                <a:latin typeface="Helvetica"/>
                <a:cs typeface="Helvetica"/>
              </a:rPr>
              <a:t>twice the frequency</a:t>
            </a:r>
            <a:r>
              <a:rPr lang="en-US" sz="2000">
                <a:latin typeface="Helvetica"/>
                <a:cs typeface="Helvetica"/>
              </a:rPr>
              <a:t> of the binary</a:t>
            </a:r>
          </a:p>
          <a:p>
            <a:pPr marL="342900" indent="-342900">
              <a:spcAft>
                <a:spcPts val="1800"/>
              </a:spcAft>
              <a:buFont typeface="+mj-lt"/>
              <a:buAutoNum type="arabicPeriod"/>
            </a:pPr>
            <a:r>
              <a:rPr lang="en-US" sz="2000">
                <a:latin typeface="Helvetica"/>
                <a:cs typeface="Helvetica"/>
              </a:rPr>
              <a:t>Gravitational waves are </a:t>
            </a:r>
            <a:r>
              <a:rPr lang="en-US" sz="2000">
                <a:solidFill>
                  <a:srgbClr val="BC2010"/>
                </a:solidFill>
                <a:latin typeface="Helvetica"/>
                <a:cs typeface="Helvetica"/>
              </a:rPr>
              <a:t>quadrupole</a:t>
            </a:r>
            <a:r>
              <a:rPr lang="en-US" sz="2000">
                <a:latin typeface="Helvetica"/>
                <a:cs typeface="Helvetica"/>
              </a:rPr>
              <a:t> distortions of space-time</a:t>
            </a:r>
          </a:p>
          <a:p>
            <a:pPr marL="342900" indent="-342900">
              <a:spcAft>
                <a:spcPts val="1800"/>
              </a:spcAft>
              <a:buFont typeface="+mj-lt"/>
              <a:buAutoNum type="arabicPeriod"/>
            </a:pPr>
            <a:r>
              <a:rPr lang="en-US" sz="2000">
                <a:latin typeface="Helvetica"/>
                <a:cs typeface="Helvetica"/>
              </a:rPr>
              <a:t>Gravitational wave amplitude is measured by </a:t>
            </a:r>
            <a:r>
              <a:rPr lang="en-US" sz="2000">
                <a:solidFill>
                  <a:srgbClr val="BC2010"/>
                </a:solidFill>
                <a:latin typeface="Helvetica"/>
                <a:cs typeface="Helvetica"/>
              </a:rPr>
              <a:t>strain</a:t>
            </a:r>
            <a:r>
              <a:rPr lang="en-US" sz="2000">
                <a:latin typeface="Helvetica"/>
                <a:cs typeface="Helvetica"/>
              </a:rPr>
              <a:t> </a:t>
            </a:r>
            <a:r>
              <a:rPr lang="en-US" sz="2000" i="1">
                <a:latin typeface="Helvetica"/>
                <a:cs typeface="Helvetica"/>
              </a:rPr>
              <a:t>h = ∆L/L</a:t>
            </a:r>
            <a:r>
              <a:rPr lang="en-US" sz="2000">
                <a:latin typeface="Helvetica"/>
                <a:cs typeface="Helvetica"/>
              </a:rPr>
              <a:t>  </a:t>
            </a:r>
          </a:p>
          <a:p>
            <a:pPr marL="342900" indent="-342900">
              <a:spcAft>
                <a:spcPts val="1800"/>
              </a:spcAft>
              <a:buFont typeface="+mj-lt"/>
              <a:buAutoNum type="arabicPeriod"/>
            </a:pPr>
            <a:r>
              <a:rPr lang="en-US" sz="2000">
                <a:latin typeface="Helvetica"/>
                <a:cs typeface="Helvetica"/>
              </a:rPr>
              <a:t>Gravitational wave </a:t>
            </a:r>
            <a:r>
              <a:rPr lang="en-US" sz="2000">
                <a:solidFill>
                  <a:srgbClr val="BC2010"/>
                </a:solidFill>
                <a:latin typeface="Helvetica"/>
                <a:cs typeface="Helvetica"/>
              </a:rPr>
              <a:t>amplitude decreases with distance like 1/</a:t>
            </a:r>
            <a:r>
              <a:rPr lang="en-US" sz="2000" i="1">
                <a:solidFill>
                  <a:srgbClr val="BC2010"/>
                </a:solidFill>
                <a:latin typeface="Helvetica"/>
                <a:cs typeface="Helvetica"/>
              </a:rPr>
              <a:t>r</a:t>
            </a:r>
            <a:r>
              <a:rPr lang="en-US" sz="2000">
                <a:solidFill>
                  <a:srgbClr val="BC2010"/>
                </a:solidFill>
                <a:latin typeface="Helvetica"/>
                <a:cs typeface="Helvetica"/>
              </a:rPr>
              <a:t>  </a:t>
            </a:r>
          </a:p>
          <a:p>
            <a:pPr marL="342900" indent="-342900">
              <a:spcAft>
                <a:spcPts val="1800"/>
              </a:spcAft>
              <a:buFont typeface="+mj-lt"/>
              <a:buAutoNum type="arabicPeriod"/>
            </a:pPr>
            <a:r>
              <a:rPr lang="en-US" sz="2000">
                <a:latin typeface="Helvetica"/>
                <a:cs typeface="Helvetica"/>
              </a:rPr>
              <a:t>For binary inspiral the signal increases in both frequency and amplitude: </a:t>
            </a:r>
            <a:r>
              <a:rPr lang="en-US" sz="2000">
                <a:solidFill>
                  <a:srgbClr val="BC2010"/>
                </a:solidFill>
                <a:latin typeface="Helvetica"/>
                <a:cs typeface="Helvetica"/>
              </a:rPr>
              <a:t>CHIRP!</a:t>
            </a:r>
          </a:p>
          <a:p>
            <a:pPr marL="342900" indent="-342900">
              <a:spcAft>
                <a:spcPts val="1800"/>
              </a:spcAft>
              <a:buFont typeface="+mj-lt"/>
              <a:buAutoNum type="arabicPeriod"/>
            </a:pPr>
            <a:r>
              <a:rPr lang="en-US" sz="2000">
                <a:latin typeface="Helvetica"/>
                <a:cs typeface="Helvetica"/>
              </a:rPr>
              <a:t>Expect even more sources (eg. white dwarf binaries) at lower frequencies.</a:t>
            </a:r>
          </a:p>
          <a:p>
            <a:pPr marL="342900" indent="-342900">
              <a:spcAft>
                <a:spcPts val="1800"/>
              </a:spcAft>
              <a:buFont typeface="+mj-lt"/>
              <a:buAutoNum type="arabicPeriod"/>
            </a:pPr>
            <a:r>
              <a:rPr lang="en-US" sz="2000">
                <a:latin typeface="Helvetica"/>
                <a:cs typeface="Helvetica"/>
              </a:rPr>
              <a:t>LIGO reach for 1.4 </a:t>
            </a:r>
            <a:r>
              <a:rPr lang="en-US" sz="2000" i="1">
                <a:latin typeface="Helvetica"/>
                <a:cs typeface="Helvetica"/>
              </a:rPr>
              <a:t>M</a:t>
            </a:r>
            <a:r>
              <a:rPr lang="en-US" sz="2000" i="1" baseline="-25000">
                <a:latin typeface="Helvetica"/>
                <a:cs typeface="Helvetica"/>
              </a:rPr>
              <a:t>☉</a:t>
            </a:r>
            <a:r>
              <a:rPr lang="en-US" sz="2000">
                <a:latin typeface="Helvetica"/>
                <a:cs typeface="Helvetica"/>
              </a:rPr>
              <a:t> × 1.4 </a:t>
            </a:r>
            <a:r>
              <a:rPr lang="en-US" sz="2000" i="1">
                <a:latin typeface="Helvetica"/>
                <a:cs typeface="Helvetica"/>
              </a:rPr>
              <a:t>M</a:t>
            </a:r>
            <a:r>
              <a:rPr lang="en-US" sz="2000" i="1" baseline="-25000">
                <a:latin typeface="Helvetica"/>
                <a:cs typeface="Helvetica"/>
              </a:rPr>
              <a:t>☉</a:t>
            </a:r>
            <a:r>
              <a:rPr lang="en-US" sz="2000">
                <a:latin typeface="Helvetica"/>
                <a:cs typeface="Helvetica"/>
              </a:rPr>
              <a:t>  binaries is now about 30 Mpc, and expected to reach 200 Mpc by 2019.</a:t>
            </a:r>
          </a:p>
          <a:p>
            <a:pPr marL="342900" indent="-342900">
              <a:spcAft>
                <a:spcPts val="1800"/>
              </a:spcAft>
              <a:buFont typeface="+mj-lt"/>
              <a:buAutoNum type="arabicPeriod"/>
            </a:pPr>
            <a:endParaRPr lang="en-US" sz="2000">
              <a:latin typeface="Helvetica"/>
              <a:cs typeface="Helvetica"/>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LIGO Results for GW150914</a:t>
            </a:r>
          </a:p>
        </p:txBody>
      </p:sp>
      <p:sp>
        <p:nvSpPr>
          <p:cNvPr id="3" name="TextBox 2"/>
          <p:cNvSpPr txBox="1"/>
          <p:nvPr/>
        </p:nvSpPr>
        <p:spPr>
          <a:xfrm>
            <a:off x="457200" y="1613381"/>
            <a:ext cx="8012905" cy="4555093"/>
          </a:xfrm>
          <a:prstGeom prst="rect">
            <a:avLst/>
          </a:prstGeom>
          <a:noFill/>
        </p:spPr>
        <p:txBody>
          <a:bodyPr wrap="square" rtlCol="0">
            <a:spAutoFit/>
          </a:bodyPr>
          <a:lstStyle/>
          <a:p>
            <a:pPr marL="342900" indent="-342900">
              <a:spcAft>
                <a:spcPts val="1800"/>
              </a:spcAft>
              <a:buFont typeface="+mj-lt"/>
              <a:buAutoNum type="arabicPeriod"/>
            </a:pPr>
            <a:r>
              <a:rPr lang="en-US" sz="2000">
                <a:latin typeface="Helvetica"/>
                <a:cs typeface="Helvetica"/>
              </a:rPr>
              <a:t>First detection of gravitational waves</a:t>
            </a:r>
          </a:p>
          <a:p>
            <a:pPr marL="342900" indent="-342900">
              <a:spcAft>
                <a:spcPts val="1800"/>
              </a:spcAft>
              <a:buFont typeface="+mj-lt"/>
              <a:buAutoNum type="arabicPeriod"/>
            </a:pPr>
            <a:r>
              <a:rPr lang="en-US" sz="2000">
                <a:latin typeface="Helvetica"/>
                <a:cs typeface="Helvetica"/>
              </a:rPr>
              <a:t>First observation of binary black hole merger</a:t>
            </a:r>
          </a:p>
          <a:p>
            <a:pPr marL="342900" indent="-342900">
              <a:spcAft>
                <a:spcPts val="1800"/>
              </a:spcAft>
              <a:buFont typeface="+mj-lt"/>
              <a:buAutoNum type="arabicPeriod"/>
            </a:pPr>
            <a:r>
              <a:rPr lang="en-US" sz="2000">
                <a:latin typeface="Helvetica"/>
                <a:cs typeface="Helvetica"/>
              </a:rPr>
              <a:t>No evidence for violations of general relativity</a:t>
            </a:r>
          </a:p>
          <a:p>
            <a:pPr marL="342900" indent="-342900">
              <a:spcAft>
                <a:spcPts val="1800"/>
              </a:spcAft>
              <a:buFont typeface="+mj-lt"/>
              <a:buAutoNum type="arabicPeriod"/>
            </a:pPr>
            <a:r>
              <a:rPr lang="en-US" sz="2000">
                <a:latin typeface="Helvetica"/>
                <a:cs typeface="Helvetica"/>
              </a:rPr>
              <a:t>Improved bound on gravition mass:  </a:t>
            </a:r>
            <a:r>
              <a:rPr lang="en-US" sz="2000" i="1">
                <a:latin typeface="Helvetica"/>
                <a:cs typeface="Helvetica"/>
              </a:rPr>
              <a:t>m</a:t>
            </a:r>
            <a:r>
              <a:rPr lang="en-US" sz="2000" i="1" baseline="-25000">
                <a:latin typeface="Helvetica"/>
                <a:cs typeface="Helvetica"/>
              </a:rPr>
              <a:t>g</a:t>
            </a:r>
            <a:r>
              <a:rPr lang="en-US" sz="2000">
                <a:latin typeface="Helvetica"/>
                <a:cs typeface="Helvetica"/>
              </a:rPr>
              <a:t> &lt; 1.2 × 10</a:t>
            </a:r>
            <a:r>
              <a:rPr lang="en-US" sz="2000" baseline="30000">
                <a:latin typeface="Helvetica"/>
                <a:cs typeface="Helvetica"/>
              </a:rPr>
              <a:t>-27</a:t>
            </a:r>
            <a:r>
              <a:rPr lang="en-US" sz="2000">
                <a:latin typeface="Helvetica"/>
                <a:cs typeface="Helvetica"/>
              </a:rPr>
              <a:t> eV/c</a:t>
            </a:r>
            <a:r>
              <a:rPr lang="en-US" sz="2000" baseline="30000">
                <a:latin typeface="Helvetica"/>
                <a:cs typeface="Helvetica"/>
              </a:rPr>
              <a:t>2</a:t>
            </a:r>
          </a:p>
          <a:p>
            <a:pPr marL="342900" indent="-342900">
              <a:spcAft>
                <a:spcPts val="1800"/>
              </a:spcAft>
              <a:buFont typeface="+mj-lt"/>
              <a:buAutoNum type="arabicPeriod"/>
            </a:pPr>
            <a:r>
              <a:rPr lang="en-US" sz="2000">
                <a:latin typeface="Helvetica"/>
                <a:cs typeface="Helvetica"/>
              </a:rPr>
              <a:t>Demonstrates the existence of stellar mass black holes with mass more than 25</a:t>
            </a:r>
            <a:r>
              <a:rPr lang="en-US" sz="2000" i="1">
                <a:latin typeface="Helvetica"/>
                <a:cs typeface="Helvetica"/>
              </a:rPr>
              <a:t>M</a:t>
            </a:r>
            <a:r>
              <a:rPr lang="en-US" sz="2000" baseline="-25000">
                <a:latin typeface="Helvetica"/>
                <a:cs typeface="Helvetica"/>
              </a:rPr>
              <a:t>⊙</a:t>
            </a:r>
          </a:p>
          <a:p>
            <a:pPr marL="342900" indent="-342900">
              <a:spcAft>
                <a:spcPts val="1800"/>
              </a:spcAft>
              <a:buFont typeface="+mj-lt"/>
              <a:buAutoNum type="arabicPeriod"/>
            </a:pPr>
            <a:r>
              <a:rPr lang="en-US" sz="2000">
                <a:latin typeface="Helvetica"/>
                <a:cs typeface="Helvetica"/>
              </a:rPr>
              <a:t>Establishes that binary black holes can form in nature and merge within a Hubble time.</a:t>
            </a:r>
          </a:p>
          <a:p>
            <a:pPr marL="342900" indent="-342900">
              <a:spcAft>
                <a:spcPts val="1800"/>
              </a:spcAft>
              <a:buFont typeface="+mj-lt"/>
              <a:buAutoNum type="arabicPeriod"/>
            </a:pPr>
            <a:r>
              <a:rPr lang="en-US" sz="2000">
                <a:latin typeface="Helvetica"/>
                <a:cs typeface="Helvetica"/>
              </a:rPr>
              <a:t>Constrains rate of stellar-mass black hole mergers in the the local universe</a:t>
            </a:r>
          </a:p>
        </p:txBody>
      </p:sp>
      <p:sp>
        <p:nvSpPr>
          <p:cNvPr id="4" name="Rectangle 3"/>
          <p:cNvSpPr/>
          <p:nvPr/>
        </p:nvSpPr>
        <p:spPr>
          <a:xfrm>
            <a:off x="1443308" y="960632"/>
            <a:ext cx="6304456" cy="369332"/>
          </a:xfrm>
          <a:prstGeom prst="rect">
            <a:avLst/>
          </a:prstGeom>
        </p:spPr>
        <p:txBody>
          <a:bodyPr wrap="square">
            <a:spAutoFit/>
          </a:bodyPr>
          <a:lstStyle/>
          <a:p>
            <a:pPr algn="ctr"/>
            <a:r>
              <a:rPr lang="en-US" smtClean="0">
                <a:latin typeface="Times New Roman"/>
                <a:cs typeface="Times New Roman"/>
              </a:rPr>
              <a:t>Physical Review Letters </a:t>
            </a:r>
            <a:r>
              <a:rPr lang="en-US" b="1" smtClean="0">
                <a:latin typeface="Times New Roman"/>
                <a:cs typeface="Times New Roman"/>
              </a:rPr>
              <a:t>116</a:t>
            </a:r>
            <a:r>
              <a:rPr lang="en-US" smtClean="0">
                <a:latin typeface="Times New Roman"/>
                <a:cs typeface="Times New Roman"/>
              </a:rPr>
              <a:t>, 061102 (2016) </a:t>
            </a:r>
            <a:endParaRPr lang="en-US">
              <a:latin typeface="Times New Roman"/>
              <a:cs typeface="Times New Roman"/>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normAutofit/>
          </a:bodyPr>
          <a:lstStyle/>
          <a:p>
            <a:r>
              <a:rPr lang="en-US" sz="7200"/>
              <a:t>What's next?</a:t>
            </a:r>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17463"/>
            <a:ext cx="9144000" cy="6858000"/>
          </a:xfrm>
          <a:prstGeom prst="rect">
            <a:avLst/>
          </a:prstGeom>
          <a:solidFill>
            <a:srgbClr val="142444"/>
          </a:solidFill>
        </p:spPr>
      </p:pic>
      <p:sp>
        <p:nvSpPr>
          <p:cNvPr id="2" name="Title 1"/>
          <p:cNvSpPr>
            <a:spLocks noGrp="1"/>
          </p:cNvSpPr>
          <p:nvPr>
            <p:ph type="title"/>
          </p:nvPr>
        </p:nvSpPr>
        <p:spPr>
          <a:xfrm>
            <a:off x="1143000" y="213011"/>
            <a:ext cx="6856413" cy="841375"/>
          </a:xfrm>
          <a:solidFill>
            <a:schemeClr val="tx2">
              <a:lumMod val="75000"/>
            </a:schemeClr>
          </a:solidFill>
        </p:spPr>
        <p:txBody>
          <a:bodyPr/>
          <a:lstStyle/>
          <a:p>
            <a:r>
              <a:rPr lang="en-US">
                <a:solidFill>
                  <a:srgbClr val="FFFFFF"/>
                </a:solidFill>
              </a:rPr>
              <a:t>LIGO - India</a:t>
            </a:r>
          </a:p>
        </p:txBody>
      </p:sp>
      <p:sp>
        <p:nvSpPr>
          <p:cNvPr id="5" name="Rectangle 4"/>
          <p:cNvSpPr/>
          <p:nvPr/>
        </p:nvSpPr>
        <p:spPr>
          <a:xfrm>
            <a:off x="437274" y="5331852"/>
            <a:ext cx="8230499" cy="1200329"/>
          </a:xfrm>
          <a:prstGeom prst="rect">
            <a:avLst/>
          </a:prstGeom>
          <a:solidFill>
            <a:schemeClr val="tx2">
              <a:lumMod val="75000"/>
            </a:schemeClr>
          </a:solidFill>
          <a:ln>
            <a:solidFill>
              <a:srgbClr val="4F81BD"/>
            </a:solidFill>
          </a:ln>
        </p:spPr>
        <p:txBody>
          <a:bodyPr wrap="square">
            <a:spAutoFit/>
          </a:bodyPr>
          <a:lstStyle/>
          <a:p>
            <a:r>
              <a:rPr lang="en-US">
                <a:solidFill>
                  <a:srgbClr val="FFFFFF"/>
                </a:solidFill>
              </a:rPr>
              <a:t>"We have built an exact copy of that instrument that can be used in the LIGO-India Observatory," says David Shoemaker, leader of the Advanced LIGO Project and director of the MIT LIGO Lab, "ensuring that the new detector can both quickly come up to speed and match the U.S. detector performance."</a:t>
            </a:r>
          </a:p>
        </p:txBody>
      </p:sp>
      <p:sp>
        <p:nvSpPr>
          <p:cNvPr id="8" name="Rectangle 7"/>
          <p:cNvSpPr/>
          <p:nvPr/>
        </p:nvSpPr>
        <p:spPr>
          <a:xfrm>
            <a:off x="0" y="6541372"/>
            <a:ext cx="9144000" cy="276999"/>
          </a:xfrm>
          <a:prstGeom prst="rect">
            <a:avLst/>
          </a:prstGeom>
        </p:spPr>
        <p:txBody>
          <a:bodyPr wrap="square">
            <a:spAutoFit/>
          </a:bodyPr>
          <a:lstStyle/>
          <a:p>
            <a:r>
              <a:rPr lang="en-US" sz="1200">
                <a:solidFill>
                  <a:schemeClr val="bg1">
                    <a:lumMod val="65000"/>
                  </a:schemeClr>
                </a:solidFill>
              </a:rPr>
              <a:t>Image © Tarun Souradeep, from http://www.natureasia.com/en/nindia/article/10.1038/nindia.2016.20</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FFFFFF"/>
                </a:solidFill>
              </a:rPr>
              <a:t>eLISA</a:t>
            </a:r>
          </a:p>
        </p:txBody>
      </p:sp>
      <p:pic>
        <p:nvPicPr>
          <p:cNvPr id="4" name="Picture 3"/>
          <p:cNvPicPr>
            <a:picLocks noChangeAspect="1"/>
          </p:cNvPicPr>
          <p:nvPr/>
        </p:nvPicPr>
        <p:blipFill>
          <a:blip r:embed="rId3"/>
          <a:stretch>
            <a:fillRect/>
          </a:stretch>
        </p:blipFill>
        <p:spPr>
          <a:xfrm>
            <a:off x="-8136" y="0"/>
            <a:ext cx="9152136" cy="6858000"/>
          </a:xfrm>
          <a:prstGeom prst="rect">
            <a:avLst/>
          </a:prstGeom>
        </p:spPr>
      </p:pic>
      <p:sp>
        <p:nvSpPr>
          <p:cNvPr id="5" name="Rectangle 4"/>
          <p:cNvSpPr/>
          <p:nvPr/>
        </p:nvSpPr>
        <p:spPr>
          <a:xfrm>
            <a:off x="0" y="5657671"/>
            <a:ext cx="9144000" cy="646331"/>
          </a:xfrm>
          <a:prstGeom prst="rect">
            <a:avLst/>
          </a:prstGeom>
        </p:spPr>
        <p:txBody>
          <a:bodyPr wrap="square">
            <a:spAutoFit/>
          </a:bodyPr>
          <a:lstStyle/>
          <a:p>
            <a:r>
              <a:rPr lang="en-US">
                <a:solidFill>
                  <a:srgbClr val="FFFFFF"/>
                </a:solidFill>
                <a:latin typeface="Helvetica"/>
                <a:cs typeface="Helvetica"/>
              </a:rPr>
              <a:t>The eLISA mission consists of one “Mother” and two “Daughter” spacecraft orbiting the Sun in a triangular configuration, connected by the two arms of a laser interferometer.</a:t>
            </a:r>
          </a:p>
        </p:txBody>
      </p:sp>
      <p:sp>
        <p:nvSpPr>
          <p:cNvPr id="6" name="TextBox 5"/>
          <p:cNvSpPr txBox="1"/>
          <p:nvPr/>
        </p:nvSpPr>
        <p:spPr>
          <a:xfrm>
            <a:off x="385319" y="190764"/>
            <a:ext cx="2970451" cy="1015663"/>
          </a:xfrm>
          <a:prstGeom prst="rect">
            <a:avLst/>
          </a:prstGeom>
          <a:noFill/>
        </p:spPr>
        <p:txBody>
          <a:bodyPr wrap="square" rtlCol="0">
            <a:spAutoFit/>
          </a:bodyPr>
          <a:lstStyle/>
          <a:p>
            <a:r>
              <a:rPr lang="en-US" sz="6000">
                <a:solidFill>
                  <a:srgbClr val="FFFFFF"/>
                </a:solidFill>
                <a:latin typeface="Geneva"/>
                <a:cs typeface="Geneva"/>
              </a:rPr>
              <a:t>eLISA</a:t>
            </a:r>
          </a:p>
        </p:txBody>
      </p:sp>
      <p:sp>
        <p:nvSpPr>
          <p:cNvPr id="7" name="Rectangle 6"/>
          <p:cNvSpPr/>
          <p:nvPr/>
        </p:nvSpPr>
        <p:spPr>
          <a:xfrm>
            <a:off x="3174792" y="218135"/>
            <a:ext cx="5969208" cy="461665"/>
          </a:xfrm>
          <a:prstGeom prst="rect">
            <a:avLst/>
          </a:prstGeom>
        </p:spPr>
        <p:txBody>
          <a:bodyPr wrap="square">
            <a:spAutoFit/>
          </a:bodyPr>
          <a:lstStyle/>
          <a:p>
            <a:r>
              <a:rPr lang="en-US" sz="2400">
                <a:solidFill>
                  <a:srgbClr val="FFFFFF"/>
                </a:solidFill>
              </a:rPr>
              <a:t>(evolved)  Laser Interferometer Space Antenna</a:t>
            </a:r>
          </a:p>
        </p:txBody>
      </p:sp>
      <p:sp>
        <p:nvSpPr>
          <p:cNvPr id="8" name="Rectangle 7"/>
          <p:cNvSpPr/>
          <p:nvPr/>
        </p:nvSpPr>
        <p:spPr>
          <a:xfrm>
            <a:off x="-8136" y="6459768"/>
            <a:ext cx="9152136" cy="307777"/>
          </a:xfrm>
          <a:prstGeom prst="rect">
            <a:avLst/>
          </a:prstGeom>
        </p:spPr>
        <p:txBody>
          <a:bodyPr wrap="square">
            <a:spAutoFit/>
          </a:bodyPr>
          <a:lstStyle/>
          <a:p>
            <a:r>
              <a:rPr lang="en-US" sz="1400">
                <a:solidFill>
                  <a:srgbClr val="FFFFFF"/>
                </a:solidFill>
                <a:latin typeface="Helvetica"/>
                <a:cs typeface="Helvetica"/>
              </a:rPr>
              <a:t>The formation trails Earth in its orbit by 20° and the plane of the triangle is 60° from the plane of the ecliptic.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a:blip r:embed="rId3"/>
          <a:stretch>
            <a:fillRect/>
          </a:stretch>
        </p:blipFill>
        <p:spPr>
          <a:xfrm>
            <a:off x="0" y="0"/>
            <a:ext cx="9185877" cy="5168587"/>
          </a:xfrm>
          <a:prstGeom prst="rect">
            <a:avLst/>
          </a:prstGeom>
        </p:spPr>
      </p:pic>
      <p:sp>
        <p:nvSpPr>
          <p:cNvPr id="4" name="Rectangle 3"/>
          <p:cNvSpPr/>
          <p:nvPr/>
        </p:nvSpPr>
        <p:spPr>
          <a:xfrm>
            <a:off x="5900375" y="4845421"/>
            <a:ext cx="3243625" cy="646331"/>
          </a:xfrm>
          <a:prstGeom prst="rect">
            <a:avLst/>
          </a:prstGeom>
        </p:spPr>
        <p:txBody>
          <a:bodyPr wrap="square">
            <a:spAutoFit/>
          </a:bodyPr>
          <a:lstStyle/>
          <a:p>
            <a:r>
              <a:rPr lang="en-US">
                <a:solidFill>
                  <a:srgbClr val="FFFFFF"/>
                </a:solidFill>
              </a:rPr>
              <a:t>LISA Pathfinder is now in a Lissajous orbit around L1. </a:t>
            </a:r>
          </a:p>
        </p:txBody>
      </p:sp>
      <p:sp>
        <p:nvSpPr>
          <p:cNvPr id="7" name="Rectangle 6"/>
          <p:cNvSpPr/>
          <p:nvPr/>
        </p:nvSpPr>
        <p:spPr>
          <a:xfrm>
            <a:off x="6958185" y="6581001"/>
            <a:ext cx="2185815" cy="276999"/>
          </a:xfrm>
          <a:prstGeom prst="rect">
            <a:avLst/>
          </a:prstGeom>
        </p:spPr>
        <p:txBody>
          <a:bodyPr wrap="none">
            <a:spAutoFit/>
          </a:bodyPr>
          <a:lstStyle/>
          <a:p>
            <a:r>
              <a:rPr lang="en-US" sz="1200">
                <a:solidFill>
                  <a:schemeClr val="bg1">
                    <a:lumMod val="50000"/>
                  </a:schemeClr>
                </a:solidFill>
              </a:rPr>
              <a:t>Image: Copyright ESA/C.Carreau</a:t>
            </a:r>
          </a:p>
        </p:txBody>
      </p:sp>
      <p:sp>
        <p:nvSpPr>
          <p:cNvPr id="8" name="TextBox 7"/>
          <p:cNvSpPr txBox="1"/>
          <p:nvPr/>
        </p:nvSpPr>
        <p:spPr>
          <a:xfrm>
            <a:off x="143764" y="274638"/>
            <a:ext cx="3833711" cy="646331"/>
          </a:xfrm>
          <a:prstGeom prst="rect">
            <a:avLst/>
          </a:prstGeom>
          <a:noFill/>
        </p:spPr>
        <p:txBody>
          <a:bodyPr wrap="square" rtlCol="0">
            <a:spAutoFit/>
          </a:bodyPr>
          <a:lstStyle/>
          <a:p>
            <a:r>
              <a:rPr lang="en-US" sz="3600">
                <a:solidFill>
                  <a:srgbClr val="FFFFFF"/>
                </a:solidFill>
              </a:rPr>
              <a:t>LISA Pathfinder</a:t>
            </a:r>
          </a:p>
        </p:txBody>
      </p:sp>
      <p:sp>
        <p:nvSpPr>
          <p:cNvPr id="9" name="Rectangle 8"/>
          <p:cNvSpPr/>
          <p:nvPr/>
        </p:nvSpPr>
        <p:spPr>
          <a:xfrm>
            <a:off x="0" y="5644151"/>
            <a:ext cx="4572000" cy="1200329"/>
          </a:xfrm>
          <a:prstGeom prst="rect">
            <a:avLst/>
          </a:prstGeom>
        </p:spPr>
        <p:txBody>
          <a:bodyPr>
            <a:spAutoFit/>
          </a:bodyPr>
          <a:lstStyle/>
          <a:p>
            <a:r>
              <a:rPr lang="en-US">
                <a:solidFill>
                  <a:srgbClr val="FFFFFF"/>
                </a:solidFill>
              </a:rPr>
              <a:t>  3 DEC 2015  Launched</a:t>
            </a:r>
          </a:p>
          <a:p>
            <a:r>
              <a:rPr lang="en-US">
                <a:solidFill>
                  <a:srgbClr val="FFFFFF"/>
                </a:solidFill>
              </a:rPr>
              <a:t>22 JAN 2016   Arrived at Lagrange point L1</a:t>
            </a:r>
          </a:p>
          <a:p>
            <a:r>
              <a:rPr lang="en-US">
                <a:solidFill>
                  <a:srgbClr val="FFFFFF"/>
                </a:solidFill>
              </a:rPr>
              <a:t>16 FEB 2016   Test masses released</a:t>
            </a:r>
          </a:p>
          <a:p>
            <a:r>
              <a:rPr lang="en-US">
                <a:solidFill>
                  <a:srgbClr val="FFFFFF"/>
                </a:solidFill>
              </a:rPr>
              <a:t> 8 MAR 2016  Began science mode</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69359" y="5020315"/>
            <a:ext cx="4116577" cy="1693902"/>
          </a:xfrm>
          <a:prstGeom prst="rect">
            <a:avLst/>
          </a:prstGeom>
        </p:spPr>
      </p:pic>
      <p:pic>
        <p:nvPicPr>
          <p:cNvPr id="12" name="Picture 7"/>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036860" y="1919227"/>
            <a:ext cx="3733800" cy="11049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blipFill dpi="0" rotWithShape="0">
                  <a:blip/>
                  <a:srcRect/>
                  <a:stretch>
                    <a:fillRect/>
                  </a:stretch>
                </a:blip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pic>
      <p:pic>
        <p:nvPicPr>
          <p:cNvPr id="10" name="Picture 1"/>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14211"/>
          <a:stretch>
            <a:fillRect/>
          </a:stretch>
        </p:blipFill>
        <p:spPr bwMode="auto">
          <a:xfrm>
            <a:off x="5350655" y="4729434"/>
            <a:ext cx="3312185" cy="2192118"/>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blipFill dpi="0" rotWithShape="0">
                  <a:blip/>
                  <a:srcRect/>
                  <a:stretch>
                    <a:fillRect/>
                  </a:stretch>
                </a:blip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pic>
      <p:sp>
        <p:nvSpPr>
          <p:cNvPr id="3" name="Title 2"/>
          <p:cNvSpPr>
            <a:spLocks noGrp="1"/>
          </p:cNvSpPr>
          <p:nvPr>
            <p:ph type="title"/>
          </p:nvPr>
        </p:nvSpPr>
        <p:spPr/>
        <p:txBody>
          <a:bodyPr/>
          <a:lstStyle/>
          <a:p>
            <a:r>
              <a:rPr lang="en-US"/>
              <a:t>Pop Quiz!</a:t>
            </a:r>
          </a:p>
        </p:txBody>
      </p:sp>
      <p:sp>
        <p:nvSpPr>
          <p:cNvPr id="4" name="Content Placeholder 3"/>
          <p:cNvSpPr>
            <a:spLocks noGrp="1"/>
          </p:cNvSpPr>
          <p:nvPr>
            <p:ph sz="half" idx="1"/>
          </p:nvPr>
        </p:nvSpPr>
        <p:spPr/>
        <p:txBody>
          <a:bodyPr/>
          <a:lstStyle/>
          <a:p>
            <a:pPr>
              <a:buNone/>
            </a:pPr>
            <a:r>
              <a:rPr lang="en-US"/>
              <a:t>1.</a:t>
            </a:r>
          </a:p>
          <a:p>
            <a:pPr>
              <a:buNone/>
            </a:pPr>
            <a:endParaRPr lang="en-US"/>
          </a:p>
          <a:p>
            <a:pPr>
              <a:buNone/>
            </a:pPr>
            <a:endParaRPr lang="en-US"/>
          </a:p>
          <a:p>
            <a:pPr>
              <a:buNone/>
            </a:pPr>
            <a:r>
              <a:rPr lang="en-US"/>
              <a:t>3.</a:t>
            </a:r>
          </a:p>
          <a:p>
            <a:pPr>
              <a:buNone/>
            </a:pPr>
            <a:endParaRPr lang="en-US"/>
          </a:p>
          <a:p>
            <a:pPr>
              <a:buNone/>
            </a:pPr>
            <a:endParaRPr lang="en-US"/>
          </a:p>
          <a:p>
            <a:pPr>
              <a:buNone/>
            </a:pPr>
            <a:r>
              <a:rPr lang="en-US"/>
              <a:t>4.</a:t>
            </a:r>
          </a:p>
        </p:txBody>
      </p:sp>
      <p:sp>
        <p:nvSpPr>
          <p:cNvPr id="5" name="Content Placeholder 4"/>
          <p:cNvSpPr>
            <a:spLocks noGrp="1"/>
          </p:cNvSpPr>
          <p:nvPr>
            <p:ph sz="half" idx="2"/>
          </p:nvPr>
        </p:nvSpPr>
        <p:spPr/>
        <p:txBody>
          <a:bodyPr/>
          <a:lstStyle/>
          <a:p>
            <a:pPr>
              <a:buNone/>
            </a:pPr>
            <a:r>
              <a:rPr lang="en-US"/>
              <a:t>2.</a:t>
            </a:r>
          </a:p>
          <a:p>
            <a:pPr>
              <a:buNone/>
            </a:pPr>
            <a:endParaRPr lang="en-US"/>
          </a:p>
          <a:p>
            <a:pPr>
              <a:buNone/>
            </a:pPr>
            <a:endParaRPr lang="en-US"/>
          </a:p>
          <a:p>
            <a:pPr>
              <a:buNone/>
            </a:pPr>
            <a:endParaRPr lang="en-US"/>
          </a:p>
          <a:p>
            <a:pPr>
              <a:buNone/>
            </a:pPr>
            <a:endParaRPr lang="en-US"/>
          </a:p>
          <a:p>
            <a:pPr>
              <a:buNone/>
            </a:pPr>
            <a:endParaRPr lang="en-US"/>
          </a:p>
          <a:p>
            <a:pPr>
              <a:buNone/>
            </a:pPr>
            <a:r>
              <a:rPr lang="en-US"/>
              <a:t>5.</a:t>
            </a:r>
          </a:p>
        </p:txBody>
      </p:sp>
      <p:sp>
        <p:nvSpPr>
          <p:cNvPr id="6" name="Rectangle 5"/>
          <p:cNvSpPr/>
          <p:nvPr/>
        </p:nvSpPr>
        <p:spPr>
          <a:xfrm>
            <a:off x="457200" y="1080248"/>
            <a:ext cx="8229600" cy="369332"/>
          </a:xfrm>
          <a:prstGeom prst="rect">
            <a:avLst/>
          </a:prstGeom>
        </p:spPr>
        <p:txBody>
          <a:bodyPr wrap="square">
            <a:spAutoFit/>
          </a:bodyPr>
          <a:lstStyle/>
          <a:p>
            <a:pPr algn="ctr"/>
            <a:r>
              <a:rPr lang="en-US" b="1">
                <a:latin typeface="Helvetica"/>
                <a:cs typeface="Helvetica"/>
              </a:rPr>
              <a:t>Explain the meaning of these equations:</a:t>
            </a:r>
          </a:p>
        </p:txBody>
      </p:sp>
      <p:pic>
        <p:nvPicPr>
          <p:cNvPr id="7" name="Picture 6"/>
          <p:cNvPicPr>
            <a:picLocks noChangeAspect="1"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295668" y="1811956"/>
            <a:ext cx="1981200" cy="1068387"/>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blipFill dpi="0" rotWithShape="0">
                  <a:blip/>
                  <a:srcRect/>
                  <a:stretch>
                    <a:fillRect/>
                  </a:stretch>
                </a:blip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pic>
      <p:pic>
        <p:nvPicPr>
          <p:cNvPr id="8" name="Picture 11"/>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95668" y="3203686"/>
            <a:ext cx="2305050" cy="90487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stretch>
                    <a:fillRect/>
                  </a:stretch>
                </a:blip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pic>
      <p:sp>
        <p:nvSpPr>
          <p:cNvPr id="9" name="Rectangle 8"/>
          <p:cNvSpPr/>
          <p:nvPr/>
        </p:nvSpPr>
        <p:spPr>
          <a:xfrm>
            <a:off x="459160" y="4250154"/>
            <a:ext cx="8229600" cy="369332"/>
          </a:xfrm>
          <a:prstGeom prst="rect">
            <a:avLst/>
          </a:prstGeom>
        </p:spPr>
        <p:txBody>
          <a:bodyPr wrap="square">
            <a:spAutoFit/>
          </a:bodyPr>
          <a:lstStyle/>
          <a:p>
            <a:pPr algn="ctr"/>
            <a:r>
              <a:rPr lang="en-US" b="1">
                <a:latin typeface="Helvetica"/>
                <a:cs typeface="Helvetica"/>
              </a:rPr>
              <a:t>Explain the meaning of these graphs: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1035050" y="77788"/>
            <a:ext cx="7086600" cy="701675"/>
          </a:xfrm>
          <a:ln/>
        </p:spPr>
        <p:txBody>
          <a:bodyPr>
            <a:normAutofit fontScale="90000"/>
          </a:bodyPr>
          <a:lstStyle/>
          <a:p>
            <a:pPr>
              <a:lnSpc>
                <a:spcPct val="12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t>Comparison with EM waves</a:t>
            </a:r>
          </a:p>
        </p:txBody>
      </p:sp>
      <p:sp>
        <p:nvSpPr>
          <p:cNvPr id="8194" name="Rectangle 2"/>
          <p:cNvSpPr>
            <a:spLocks noGrp="1" noChangeArrowheads="1"/>
          </p:cNvSpPr>
          <p:nvPr>
            <p:ph type="body" idx="1"/>
          </p:nvPr>
        </p:nvSpPr>
        <p:spPr>
          <a:xfrm>
            <a:off x="304800" y="1143000"/>
            <a:ext cx="4038600" cy="2635250"/>
          </a:xfrm>
          <a:ln/>
        </p:spPr>
        <p:txBody>
          <a:bodyPr lIns="92160" tIns="46080" rIns="92160" bIns="46080"/>
          <a:lstStyle/>
          <a:p>
            <a:pPr marL="338138" indent="-338138" algn="ctr">
              <a:lnSpc>
                <a:spcPct val="112000"/>
              </a:lnSpc>
              <a:spcBef>
                <a:spcPts val="500"/>
              </a:spcBef>
              <a:buClr>
                <a:srgbClr val="000000"/>
              </a:buClr>
              <a:buFont typeface="Comic Sans MS" charset="0"/>
              <a:buNone/>
              <a:tabLst>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2400">
                <a:solidFill>
                  <a:srgbClr val="CC00CC"/>
                </a:solidFill>
              </a:rPr>
              <a:t>Electromagnetic Waves</a:t>
            </a:r>
          </a:p>
          <a:p>
            <a:pPr marL="338138" indent="-338138">
              <a:lnSpc>
                <a:spcPct val="112000"/>
              </a:lnSpc>
              <a:spcBef>
                <a:spcPts val="450"/>
              </a:spcBef>
              <a:buClr>
                <a:srgbClr val="000000"/>
              </a:buClr>
              <a:tabLst>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1800">
                <a:solidFill>
                  <a:srgbClr val="000000"/>
                </a:solidFill>
              </a:rPr>
              <a:t>Travel at the speed of light</a:t>
            </a:r>
          </a:p>
          <a:p>
            <a:pPr marL="338138" indent="-338138">
              <a:lnSpc>
                <a:spcPct val="112000"/>
              </a:lnSpc>
              <a:spcBef>
                <a:spcPts val="450"/>
              </a:spcBef>
              <a:buClr>
                <a:srgbClr val="000000"/>
              </a:buClr>
              <a:tabLst>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1800">
                <a:solidFill>
                  <a:srgbClr val="000000"/>
                </a:solidFill>
              </a:rPr>
              <a:t> “transverse”</a:t>
            </a:r>
          </a:p>
          <a:p>
            <a:pPr marL="338138" indent="-338138">
              <a:lnSpc>
                <a:spcPct val="112000"/>
              </a:lnSpc>
              <a:spcBef>
                <a:spcPts val="450"/>
              </a:spcBef>
              <a:buClr>
                <a:srgbClr val="000000"/>
              </a:buClr>
              <a:tabLst>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1800">
                <a:solidFill>
                  <a:srgbClr val="000000"/>
                </a:solidFill>
              </a:rPr>
              <a:t>Vector - dipole in both E and B</a:t>
            </a:r>
          </a:p>
          <a:p>
            <a:pPr marL="338138" indent="-338138">
              <a:lnSpc>
                <a:spcPct val="112000"/>
              </a:lnSpc>
              <a:spcBef>
                <a:spcPts val="450"/>
              </a:spcBef>
              <a:buClr>
                <a:srgbClr val="000000"/>
              </a:buClr>
              <a:tabLst>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1800">
                <a:solidFill>
                  <a:srgbClr val="000000"/>
                </a:solidFill>
              </a:rPr>
              <a:t>Two polarizations: horizontal and vertical</a:t>
            </a:r>
          </a:p>
          <a:p>
            <a:pPr marL="338138" indent="-338138">
              <a:lnSpc>
                <a:spcPct val="112000"/>
              </a:lnSpc>
              <a:spcBef>
                <a:spcPts val="450"/>
              </a:spcBef>
              <a:buClr>
                <a:srgbClr val="000000"/>
              </a:buClr>
              <a:buFont typeface="Helvetica" charset="0"/>
              <a:buNone/>
              <a:tabLst>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endParaRPr lang="en-GB" sz="1800">
              <a:solidFill>
                <a:srgbClr val="000000"/>
              </a:solidFill>
            </a:endParaRPr>
          </a:p>
        </p:txBody>
      </p:sp>
      <p:sp>
        <p:nvSpPr>
          <p:cNvPr id="8195" name="Rectangle 3"/>
          <p:cNvSpPr>
            <a:spLocks noGrp="1" noChangeArrowheads="1"/>
          </p:cNvSpPr>
          <p:nvPr>
            <p:ph type="body" idx="2"/>
          </p:nvPr>
        </p:nvSpPr>
        <p:spPr>
          <a:xfrm>
            <a:off x="4648200" y="1143000"/>
            <a:ext cx="4038600" cy="2635250"/>
          </a:xfrm>
          <a:ln/>
        </p:spPr>
        <p:txBody>
          <a:bodyPr lIns="92160" tIns="46080" rIns="92160" bIns="46080"/>
          <a:lstStyle/>
          <a:p>
            <a:pPr marL="338138" indent="-338138" algn="ctr">
              <a:lnSpc>
                <a:spcPct val="112000"/>
              </a:lnSpc>
              <a:buClr>
                <a:srgbClr val="000000"/>
              </a:buClr>
              <a:buFont typeface="Comic Sans MS" charset="0"/>
              <a:buNone/>
              <a:tabLst>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2400">
                <a:solidFill>
                  <a:srgbClr val="CC00CC"/>
                </a:solidFill>
              </a:rPr>
              <a:t>Gravitational Waves</a:t>
            </a:r>
          </a:p>
          <a:p>
            <a:pPr marL="338138" indent="-338138">
              <a:lnSpc>
                <a:spcPct val="112000"/>
              </a:lnSpc>
              <a:spcBef>
                <a:spcPts val="450"/>
              </a:spcBef>
              <a:buClr>
                <a:srgbClr val="000000"/>
              </a:buClr>
              <a:tabLst>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1800">
                <a:solidFill>
                  <a:srgbClr val="000000"/>
                </a:solidFill>
              </a:rPr>
              <a:t>Travel at the speed of light</a:t>
            </a:r>
          </a:p>
          <a:p>
            <a:pPr marL="338138" indent="-338138">
              <a:lnSpc>
                <a:spcPct val="112000"/>
              </a:lnSpc>
              <a:spcBef>
                <a:spcPts val="450"/>
              </a:spcBef>
              <a:buClr>
                <a:srgbClr val="000000"/>
              </a:buClr>
              <a:tabLst>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1800">
                <a:solidFill>
                  <a:srgbClr val="000000"/>
                </a:solidFill>
              </a:rPr>
              <a:t>“transverse”</a:t>
            </a:r>
          </a:p>
          <a:p>
            <a:pPr marL="338138" indent="-338138">
              <a:lnSpc>
                <a:spcPct val="112000"/>
              </a:lnSpc>
              <a:spcBef>
                <a:spcPts val="450"/>
              </a:spcBef>
              <a:buClr>
                <a:srgbClr val="000000"/>
              </a:buClr>
              <a:tabLst>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1800">
                <a:solidFill>
                  <a:srgbClr val="000000"/>
                </a:solidFill>
              </a:rPr>
              <a:t>Tensor - quadrupole distortions of space-time</a:t>
            </a:r>
          </a:p>
          <a:p>
            <a:pPr marL="338138" indent="-338138">
              <a:lnSpc>
                <a:spcPct val="112000"/>
              </a:lnSpc>
              <a:spcBef>
                <a:spcPts val="450"/>
              </a:spcBef>
              <a:buClr>
                <a:srgbClr val="000000"/>
              </a:buClr>
              <a:tabLst>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1800">
                <a:solidFill>
                  <a:srgbClr val="000000"/>
                </a:solidFill>
              </a:rPr>
              <a:t>Two polarizations, “+” and “x”</a:t>
            </a:r>
          </a:p>
          <a:p>
            <a:pPr marL="338138" indent="-338138" algn="ctr">
              <a:lnSpc>
                <a:spcPct val="112000"/>
              </a:lnSpc>
              <a:spcBef>
                <a:spcPts val="450"/>
              </a:spcBef>
              <a:buClr>
                <a:srgbClr val="000000"/>
              </a:buClr>
              <a:buFont typeface="Comic Sans MS" charset="0"/>
              <a:buNone/>
              <a:tabLst>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endParaRPr lang="en-GB" sz="1800">
              <a:solidFill>
                <a:srgbClr val="000000"/>
              </a:solidFill>
            </a:endParaRPr>
          </a:p>
        </p:txBody>
      </p:sp>
      <p:sp>
        <p:nvSpPr>
          <p:cNvPr id="8196" name="Line 4"/>
          <p:cNvSpPr>
            <a:spLocks noChangeShapeType="1"/>
          </p:cNvSpPr>
          <p:nvPr/>
        </p:nvSpPr>
        <p:spPr bwMode="auto">
          <a:xfrm>
            <a:off x="4570413" y="1143000"/>
            <a:ext cx="1587" cy="5181600"/>
          </a:xfrm>
          <a:prstGeom prst="line">
            <a:avLst/>
          </a:prstGeom>
          <a:noFill/>
          <a:ln w="9360">
            <a:solidFill>
              <a:srgbClr val="000000"/>
            </a:solidFill>
            <a:miter lim="800000"/>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a:lstStyle/>
          <a:p>
            <a:endParaRPr lang="en-US"/>
          </a:p>
        </p:txBody>
      </p:sp>
      <p:sp>
        <p:nvSpPr>
          <p:cNvPr id="8198" name="Rectangle 6"/>
          <p:cNvSpPr>
            <a:spLocks noChangeArrowheads="1"/>
          </p:cNvSpPr>
          <p:nvPr/>
        </p:nvSpPr>
        <p:spPr bwMode="auto">
          <a:xfrm>
            <a:off x="4724400" y="5334000"/>
            <a:ext cx="3810000" cy="12192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lIns="92160" tIns="46080" rIns="92160" bIns="46080"/>
          <a:lstStyle/>
          <a:p>
            <a:pPr marL="338138" indent="-338138">
              <a:lnSpc>
                <a:spcPct val="88000"/>
              </a:lnSpc>
              <a:spcBef>
                <a:spcPts val="450"/>
              </a:spcBef>
              <a:buClr>
                <a:srgbClr val="000000"/>
              </a:buClr>
              <a:buFont typeface="Helvetica"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1800" dirty="0">
                <a:solidFill>
                  <a:srgbClr val="000000"/>
                </a:solidFill>
                <a:latin typeface="Helvetica"/>
                <a:ea typeface="Bitstream Vera Sans" charset="0"/>
                <a:cs typeface="Helvetica"/>
              </a:rPr>
              <a:t>Solutions to Einstein’s Eqns.</a:t>
            </a:r>
          </a:p>
          <a:p>
            <a:pPr marL="338138" indent="-338138">
              <a:lnSpc>
                <a:spcPct val="88000"/>
              </a:lnSpc>
              <a:spcBef>
                <a:spcPts val="450"/>
              </a:spcBef>
              <a:buClr>
                <a:srgbClr val="000000"/>
              </a:buClr>
              <a:buFont typeface="Helvetica"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1800" dirty="0">
                <a:solidFill>
                  <a:srgbClr val="000000"/>
                </a:solidFill>
                <a:latin typeface="Helvetica"/>
                <a:ea typeface="Bitstream Vera Sans" charset="0"/>
                <a:cs typeface="Helvetica"/>
              </a:rPr>
              <a:t>Gravitational waves require </a:t>
            </a:r>
            <a:r>
              <a:rPr lang="en-GB" sz="1800" i="1" u="sng" dirty="0">
                <a:solidFill>
                  <a:srgbClr val="000000"/>
                </a:solidFill>
                <a:latin typeface="Helvetica"/>
                <a:ea typeface="Bitstream Vera Sans" charset="0"/>
                <a:cs typeface="Helvetica"/>
              </a:rPr>
              <a:t>changing</a:t>
            </a:r>
            <a:r>
              <a:rPr lang="en-GB" sz="1800" dirty="0">
                <a:solidFill>
                  <a:srgbClr val="000000"/>
                </a:solidFill>
                <a:latin typeface="Helvetica"/>
                <a:ea typeface="Bitstream Vera Sans" charset="0"/>
                <a:cs typeface="Helvetica"/>
              </a:rPr>
              <a:t> </a:t>
            </a:r>
            <a:r>
              <a:rPr lang="en-GB" sz="1800" dirty="0" err="1">
                <a:solidFill>
                  <a:srgbClr val="CC00CC"/>
                </a:solidFill>
                <a:latin typeface="Helvetica"/>
                <a:ea typeface="Bitstream Vera Sans" charset="0"/>
                <a:cs typeface="Helvetica"/>
              </a:rPr>
              <a:t>quadrupole</a:t>
            </a:r>
            <a:r>
              <a:rPr lang="en-GB" sz="1800" dirty="0">
                <a:solidFill>
                  <a:srgbClr val="CC00CC"/>
                </a:solidFill>
                <a:latin typeface="Helvetica"/>
                <a:ea typeface="Bitstream Vera Sans" charset="0"/>
                <a:cs typeface="Helvetica"/>
              </a:rPr>
              <a:t> </a:t>
            </a:r>
            <a:r>
              <a:rPr lang="en-GB" sz="1800" dirty="0">
                <a:solidFill>
                  <a:srgbClr val="000000"/>
                </a:solidFill>
                <a:latin typeface="Helvetica"/>
                <a:ea typeface="Bitstream Vera Sans" charset="0"/>
                <a:cs typeface="Helvetica"/>
              </a:rPr>
              <a:t>mass</a:t>
            </a:r>
            <a:r>
              <a:rPr lang="en-GB" sz="1800" dirty="0">
                <a:solidFill>
                  <a:srgbClr val="CC00CC"/>
                </a:solidFill>
                <a:latin typeface="Helvetica"/>
                <a:ea typeface="Bitstream Vera Sans" charset="0"/>
                <a:cs typeface="Helvetica"/>
              </a:rPr>
              <a:t> </a:t>
            </a:r>
            <a:r>
              <a:rPr lang="en-GB" sz="1800" dirty="0">
                <a:solidFill>
                  <a:srgbClr val="000000"/>
                </a:solidFill>
                <a:latin typeface="Helvetica"/>
                <a:ea typeface="Bitstream Vera Sans" charset="0"/>
                <a:cs typeface="Helvetica"/>
              </a:rPr>
              <a:t>distribution.</a:t>
            </a:r>
          </a:p>
          <a:p>
            <a:pPr marL="338138" indent="-338138" algn="ctr">
              <a:lnSpc>
                <a:spcPct val="88000"/>
              </a:lnSpc>
              <a:spcBef>
                <a:spcPts val="450"/>
              </a:spcBef>
              <a:buClr>
                <a:srgbClr val="000000"/>
              </a:buCl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endParaRPr lang="en-GB" sz="1800" dirty="0">
              <a:solidFill>
                <a:srgbClr val="000000"/>
              </a:solidFill>
              <a:latin typeface="Helvetica"/>
              <a:ea typeface="Bitstream Vera Sans" charset="0"/>
              <a:cs typeface="Helvetica"/>
            </a:endParaRPr>
          </a:p>
        </p:txBody>
      </p:sp>
      <p:sp>
        <p:nvSpPr>
          <p:cNvPr id="8199" name="Rectangle 7"/>
          <p:cNvSpPr>
            <a:spLocks noChangeArrowheads="1"/>
          </p:cNvSpPr>
          <p:nvPr/>
        </p:nvSpPr>
        <p:spPr bwMode="auto">
          <a:xfrm>
            <a:off x="533400" y="5334000"/>
            <a:ext cx="3810000" cy="12192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lIns="92160" tIns="46080" rIns="92160" bIns="46080"/>
          <a:lstStyle/>
          <a:p>
            <a:pPr marL="338138" indent="-338138">
              <a:lnSpc>
                <a:spcPct val="88000"/>
              </a:lnSpc>
              <a:spcBef>
                <a:spcPts val="450"/>
              </a:spcBef>
              <a:buClr>
                <a:srgbClr val="000000"/>
              </a:buClr>
              <a:buFont typeface="Helvetica"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1800" dirty="0">
                <a:solidFill>
                  <a:srgbClr val="000000"/>
                </a:solidFill>
                <a:latin typeface="Helvetica"/>
                <a:ea typeface="Bitstream Vera Sans" charset="0"/>
                <a:cs typeface="Helvetica"/>
              </a:rPr>
              <a:t>Solutions to Maxwell’s Eqns.</a:t>
            </a:r>
          </a:p>
          <a:p>
            <a:pPr marL="338138" indent="-338138">
              <a:lnSpc>
                <a:spcPct val="88000"/>
              </a:lnSpc>
              <a:spcBef>
                <a:spcPts val="450"/>
              </a:spcBef>
              <a:buClr>
                <a:srgbClr val="000000"/>
              </a:buClr>
              <a:buFont typeface="Helvetica"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1800" dirty="0">
                <a:solidFill>
                  <a:srgbClr val="000000"/>
                </a:solidFill>
                <a:latin typeface="Helvetica"/>
                <a:ea typeface="Bitstream Vera Sans" charset="0"/>
                <a:cs typeface="Helvetica"/>
              </a:rPr>
              <a:t>EM waves can be generated by a </a:t>
            </a:r>
            <a:r>
              <a:rPr lang="en-GB" sz="1800" i="1" u="sng" dirty="0">
                <a:solidFill>
                  <a:srgbClr val="000000"/>
                </a:solidFill>
                <a:latin typeface="Helvetica"/>
                <a:ea typeface="Bitstream Vera Sans" charset="0"/>
                <a:cs typeface="Helvetica"/>
              </a:rPr>
              <a:t>changing</a:t>
            </a:r>
            <a:r>
              <a:rPr lang="en-GB" sz="1800" dirty="0">
                <a:solidFill>
                  <a:srgbClr val="000000"/>
                </a:solidFill>
                <a:latin typeface="Helvetica"/>
                <a:ea typeface="Bitstream Vera Sans" charset="0"/>
                <a:cs typeface="Helvetica"/>
              </a:rPr>
              <a:t> </a:t>
            </a:r>
            <a:r>
              <a:rPr lang="en-GB" sz="1800" dirty="0">
                <a:solidFill>
                  <a:srgbClr val="CC00CC"/>
                </a:solidFill>
                <a:latin typeface="Helvetica"/>
                <a:ea typeface="Bitstream Vera Sans" charset="0"/>
                <a:cs typeface="Helvetica"/>
              </a:rPr>
              <a:t>dipole</a:t>
            </a:r>
            <a:r>
              <a:rPr lang="en-GB" sz="1800" dirty="0">
                <a:solidFill>
                  <a:srgbClr val="000000"/>
                </a:solidFill>
                <a:latin typeface="Helvetica"/>
                <a:ea typeface="Bitstream Vera Sans" charset="0"/>
                <a:cs typeface="Helvetica"/>
              </a:rPr>
              <a:t> charge distribution.</a:t>
            </a:r>
          </a:p>
        </p:txBody>
      </p:sp>
      <p:pic>
        <p:nvPicPr>
          <p:cNvPr id="11" name="Picture 6"/>
          <p:cNvPicPr>
            <a:picLocks noChangeAspect="1" noChangeArrowheads="1"/>
          </p:cNvPicPr>
          <p:nvPr/>
        </p:nvPicPr>
        <p:blipFill>
          <a:blip r:embed="rId3">
            <a:lum contrast="28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724400" y="3568476"/>
            <a:ext cx="4343400" cy="139065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blipFill dpi="0" rotWithShape="0">
                  <a:blip/>
                  <a:srcRect/>
                  <a:stretch>
                    <a:fillRect/>
                  </a:stretch>
                </a:blip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pic>
      <p:pic>
        <p:nvPicPr>
          <p:cNvPr id="13" name="Picture 5"/>
          <p:cNvPicPr>
            <a:picLocks noChangeAspect="1" noChangeArrowheads="1"/>
          </p:cNvPicPr>
          <p:nvPr/>
        </p:nvPicPr>
        <p:blipFill>
          <a:blip r:embed="rId4">
            <a:lum bright="-4000" contrast="39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3657600"/>
            <a:ext cx="4343400" cy="1179513"/>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blipFill dpi="0" rotWithShape="0">
                  <a:blip/>
                  <a:srcRect/>
                  <a:stretch>
                    <a:fillRect/>
                  </a:stretch>
                </a:blip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1035050" y="77788"/>
            <a:ext cx="7086600" cy="701675"/>
          </a:xfrm>
          <a:ln/>
        </p:spPr>
        <p:txBody>
          <a:bodyPr>
            <a:normAutofit fontScale="90000"/>
          </a:bodyPr>
          <a:lstStyle/>
          <a:p>
            <a:pPr>
              <a:lnSpc>
                <a:spcPct val="12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t>Comparison with EM waves</a:t>
            </a:r>
          </a:p>
        </p:txBody>
      </p:sp>
      <p:sp>
        <p:nvSpPr>
          <p:cNvPr id="8194" name="Rectangle 2"/>
          <p:cNvSpPr>
            <a:spLocks noGrp="1" noChangeArrowheads="1"/>
          </p:cNvSpPr>
          <p:nvPr>
            <p:ph type="body" idx="1"/>
          </p:nvPr>
        </p:nvSpPr>
        <p:spPr>
          <a:xfrm>
            <a:off x="304800" y="1143000"/>
            <a:ext cx="4038600" cy="2635250"/>
          </a:xfrm>
          <a:ln/>
        </p:spPr>
        <p:txBody>
          <a:bodyPr lIns="92160" tIns="46080" rIns="92160" bIns="46080"/>
          <a:lstStyle/>
          <a:p>
            <a:pPr marL="338138" indent="-338138" algn="ctr">
              <a:lnSpc>
                <a:spcPct val="112000"/>
              </a:lnSpc>
              <a:spcBef>
                <a:spcPts val="500"/>
              </a:spcBef>
              <a:buClr>
                <a:srgbClr val="000000"/>
              </a:buClr>
              <a:buFont typeface="Comic Sans MS" charset="0"/>
              <a:buNone/>
              <a:tabLst>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2400">
                <a:solidFill>
                  <a:srgbClr val="CC00CC"/>
                </a:solidFill>
              </a:rPr>
              <a:t>Electromagnetic Waves</a:t>
            </a:r>
          </a:p>
          <a:p>
            <a:pPr marL="338138" indent="-338138">
              <a:lnSpc>
                <a:spcPct val="112000"/>
              </a:lnSpc>
              <a:spcBef>
                <a:spcPts val="450"/>
              </a:spcBef>
              <a:buClr>
                <a:srgbClr val="000000"/>
              </a:buClr>
              <a:tabLst>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1800">
                <a:solidFill>
                  <a:srgbClr val="000000"/>
                </a:solidFill>
              </a:rPr>
              <a:t>Travel at the speed of light</a:t>
            </a:r>
          </a:p>
          <a:p>
            <a:pPr marL="338138" indent="-338138">
              <a:lnSpc>
                <a:spcPct val="112000"/>
              </a:lnSpc>
              <a:spcBef>
                <a:spcPts val="450"/>
              </a:spcBef>
              <a:buClr>
                <a:srgbClr val="000000"/>
              </a:buClr>
              <a:tabLst>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1800">
                <a:solidFill>
                  <a:srgbClr val="000000"/>
                </a:solidFill>
              </a:rPr>
              <a:t> “transverse”</a:t>
            </a:r>
          </a:p>
          <a:p>
            <a:pPr marL="338138" indent="-338138">
              <a:lnSpc>
                <a:spcPct val="112000"/>
              </a:lnSpc>
              <a:spcBef>
                <a:spcPts val="450"/>
              </a:spcBef>
              <a:buClr>
                <a:srgbClr val="000000"/>
              </a:buClr>
              <a:tabLst>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1800">
                <a:solidFill>
                  <a:srgbClr val="000000"/>
                </a:solidFill>
              </a:rPr>
              <a:t>Vector - dipole in both E and B</a:t>
            </a:r>
          </a:p>
          <a:p>
            <a:pPr marL="338138" indent="-338138">
              <a:lnSpc>
                <a:spcPct val="112000"/>
              </a:lnSpc>
              <a:spcBef>
                <a:spcPts val="450"/>
              </a:spcBef>
              <a:buClr>
                <a:srgbClr val="000000"/>
              </a:buClr>
              <a:tabLst>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1800">
                <a:solidFill>
                  <a:srgbClr val="000000"/>
                </a:solidFill>
              </a:rPr>
              <a:t>Two polarizations: horizontal and vertical</a:t>
            </a:r>
          </a:p>
          <a:p>
            <a:pPr marL="338138" indent="-338138">
              <a:lnSpc>
                <a:spcPct val="112000"/>
              </a:lnSpc>
              <a:spcBef>
                <a:spcPts val="450"/>
              </a:spcBef>
              <a:buClr>
                <a:srgbClr val="000000"/>
              </a:buClr>
              <a:buFont typeface="Helvetica" charset="0"/>
              <a:buNone/>
              <a:tabLst>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endParaRPr lang="en-GB" sz="1800">
              <a:solidFill>
                <a:srgbClr val="000000"/>
              </a:solidFill>
            </a:endParaRPr>
          </a:p>
        </p:txBody>
      </p:sp>
      <p:sp>
        <p:nvSpPr>
          <p:cNvPr id="8195" name="Rectangle 3"/>
          <p:cNvSpPr>
            <a:spLocks noGrp="1" noChangeArrowheads="1"/>
          </p:cNvSpPr>
          <p:nvPr>
            <p:ph type="body" idx="2"/>
          </p:nvPr>
        </p:nvSpPr>
        <p:spPr>
          <a:xfrm>
            <a:off x="4648200" y="1143000"/>
            <a:ext cx="4038600" cy="2635250"/>
          </a:xfrm>
          <a:ln/>
        </p:spPr>
        <p:txBody>
          <a:bodyPr lIns="92160" tIns="46080" rIns="92160" bIns="46080"/>
          <a:lstStyle/>
          <a:p>
            <a:pPr marL="338138" indent="-338138" algn="ctr">
              <a:lnSpc>
                <a:spcPct val="112000"/>
              </a:lnSpc>
              <a:buClr>
                <a:srgbClr val="000000"/>
              </a:buClr>
              <a:buFont typeface="Comic Sans MS" charset="0"/>
              <a:buNone/>
              <a:tabLst>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2400">
                <a:solidFill>
                  <a:srgbClr val="CC00CC"/>
                </a:solidFill>
              </a:rPr>
              <a:t>Gravitational Waves</a:t>
            </a:r>
          </a:p>
          <a:p>
            <a:pPr marL="338138" indent="-338138">
              <a:lnSpc>
                <a:spcPct val="112000"/>
              </a:lnSpc>
              <a:spcBef>
                <a:spcPts val="450"/>
              </a:spcBef>
              <a:buClr>
                <a:srgbClr val="000000"/>
              </a:buClr>
              <a:tabLst>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1800">
                <a:solidFill>
                  <a:srgbClr val="000000"/>
                </a:solidFill>
              </a:rPr>
              <a:t>Travel at the speed of light</a:t>
            </a:r>
          </a:p>
          <a:p>
            <a:pPr marL="338138" indent="-338138">
              <a:lnSpc>
                <a:spcPct val="112000"/>
              </a:lnSpc>
              <a:spcBef>
                <a:spcPts val="450"/>
              </a:spcBef>
              <a:buClr>
                <a:srgbClr val="000000"/>
              </a:buClr>
              <a:tabLst>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1800">
                <a:solidFill>
                  <a:srgbClr val="000000"/>
                </a:solidFill>
              </a:rPr>
              <a:t>“transverse”</a:t>
            </a:r>
          </a:p>
          <a:p>
            <a:pPr marL="338138" indent="-338138">
              <a:lnSpc>
                <a:spcPct val="112000"/>
              </a:lnSpc>
              <a:spcBef>
                <a:spcPts val="450"/>
              </a:spcBef>
              <a:buClr>
                <a:srgbClr val="000000"/>
              </a:buClr>
              <a:tabLst>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1800">
                <a:solidFill>
                  <a:srgbClr val="000000"/>
                </a:solidFill>
              </a:rPr>
              <a:t>Tensor - quadrupole distortions of space-time</a:t>
            </a:r>
          </a:p>
          <a:p>
            <a:pPr marL="338138" indent="-338138">
              <a:lnSpc>
                <a:spcPct val="112000"/>
              </a:lnSpc>
              <a:spcBef>
                <a:spcPts val="450"/>
              </a:spcBef>
              <a:buClr>
                <a:srgbClr val="000000"/>
              </a:buClr>
              <a:tabLst>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1800">
                <a:solidFill>
                  <a:srgbClr val="000000"/>
                </a:solidFill>
              </a:rPr>
              <a:t>Two polarizations, “+” and “x”</a:t>
            </a:r>
          </a:p>
          <a:p>
            <a:pPr marL="338138" indent="-338138" algn="ctr">
              <a:lnSpc>
                <a:spcPct val="112000"/>
              </a:lnSpc>
              <a:spcBef>
                <a:spcPts val="450"/>
              </a:spcBef>
              <a:buClr>
                <a:srgbClr val="000000"/>
              </a:buClr>
              <a:buFont typeface="Comic Sans MS" charset="0"/>
              <a:buNone/>
              <a:tabLst>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endParaRPr lang="en-GB" sz="1800">
              <a:solidFill>
                <a:srgbClr val="000000"/>
              </a:solidFill>
            </a:endParaRPr>
          </a:p>
        </p:txBody>
      </p:sp>
      <p:sp>
        <p:nvSpPr>
          <p:cNvPr id="8196" name="Line 4"/>
          <p:cNvSpPr>
            <a:spLocks noChangeShapeType="1"/>
          </p:cNvSpPr>
          <p:nvPr/>
        </p:nvSpPr>
        <p:spPr bwMode="auto">
          <a:xfrm>
            <a:off x="4570413" y="1143000"/>
            <a:ext cx="1587" cy="5181600"/>
          </a:xfrm>
          <a:prstGeom prst="line">
            <a:avLst/>
          </a:prstGeom>
          <a:noFill/>
          <a:ln w="9360">
            <a:solidFill>
              <a:srgbClr val="000000"/>
            </a:solidFill>
            <a:miter lim="800000"/>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a:lstStyle/>
          <a:p>
            <a:endParaRPr lang="en-US"/>
          </a:p>
        </p:txBody>
      </p:sp>
      <p:pic>
        <p:nvPicPr>
          <p:cNvPr id="8200" name="Picture 8"/>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648200" y="3411538"/>
            <a:ext cx="2362200" cy="1465262"/>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blipFill dpi="0" rotWithShape="0">
                  <a:blip/>
                  <a:srcRect/>
                  <a:stretch>
                    <a:fillRect/>
                  </a:stretch>
                </a:blip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pic>
      <p:pic>
        <p:nvPicPr>
          <p:cNvPr id="8201" name="Picture 9"/>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858000" y="3417888"/>
            <a:ext cx="2286000" cy="1458912"/>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blipFill dpi="0" rotWithShape="0">
                  <a:blip/>
                  <a:srcRect/>
                  <a:stretch>
                    <a:fillRect/>
                  </a:stretch>
                </a:blip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pic>
      <p:pic>
        <p:nvPicPr>
          <p:cNvPr id="12" name="Picture 5"/>
          <p:cNvPicPr>
            <a:picLocks noChangeAspect="1" noChangeArrowheads="1"/>
          </p:cNvPicPr>
          <p:nvPr/>
        </p:nvPicPr>
        <p:blipFill>
          <a:blip r:embed="rId5">
            <a:lum bright="-4000" contrast="39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3657600"/>
            <a:ext cx="4343400" cy="1179513"/>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blipFill dpi="0" rotWithShape="0">
                  <a:blip/>
                  <a:srcRect/>
                  <a:stretch>
                    <a:fillRect/>
                  </a:stretch>
                </a:blip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pic>
      <p:sp>
        <p:nvSpPr>
          <p:cNvPr id="11" name="Rectangle 7"/>
          <p:cNvSpPr>
            <a:spLocks noChangeArrowheads="1"/>
          </p:cNvSpPr>
          <p:nvPr/>
        </p:nvSpPr>
        <p:spPr bwMode="auto">
          <a:xfrm>
            <a:off x="533400" y="5334000"/>
            <a:ext cx="3810000" cy="12192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lIns="92160" tIns="46080" rIns="92160" bIns="46080"/>
          <a:lstStyle/>
          <a:p>
            <a:pPr marL="338138" indent="-338138">
              <a:lnSpc>
                <a:spcPct val="88000"/>
              </a:lnSpc>
              <a:spcBef>
                <a:spcPts val="450"/>
              </a:spcBef>
              <a:buClr>
                <a:srgbClr val="000000"/>
              </a:buClr>
              <a:buFont typeface="Helvetica"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1800" dirty="0">
                <a:solidFill>
                  <a:srgbClr val="000000"/>
                </a:solidFill>
                <a:latin typeface="Helvetica"/>
                <a:ea typeface="Bitstream Vera Sans" charset="0"/>
                <a:cs typeface="Helvetica"/>
              </a:rPr>
              <a:t>Solutions to Maxwell’s Eqns.</a:t>
            </a:r>
          </a:p>
          <a:p>
            <a:pPr marL="338138" indent="-338138">
              <a:lnSpc>
                <a:spcPct val="88000"/>
              </a:lnSpc>
              <a:spcBef>
                <a:spcPts val="450"/>
              </a:spcBef>
              <a:buClr>
                <a:srgbClr val="000000"/>
              </a:buClr>
              <a:buFont typeface="Helvetica"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1800" dirty="0">
                <a:solidFill>
                  <a:srgbClr val="000000"/>
                </a:solidFill>
                <a:latin typeface="Helvetica"/>
                <a:ea typeface="Bitstream Vera Sans" charset="0"/>
                <a:cs typeface="Helvetica"/>
              </a:rPr>
              <a:t>EM waves can be generated by a </a:t>
            </a:r>
            <a:r>
              <a:rPr lang="en-GB" sz="1800" i="1" u="sng" dirty="0">
                <a:solidFill>
                  <a:srgbClr val="000000"/>
                </a:solidFill>
                <a:latin typeface="Helvetica"/>
                <a:ea typeface="Bitstream Vera Sans" charset="0"/>
                <a:cs typeface="Helvetica"/>
              </a:rPr>
              <a:t>changing</a:t>
            </a:r>
            <a:r>
              <a:rPr lang="en-GB" sz="1800" dirty="0">
                <a:solidFill>
                  <a:srgbClr val="000000"/>
                </a:solidFill>
                <a:latin typeface="Helvetica"/>
                <a:ea typeface="Bitstream Vera Sans" charset="0"/>
                <a:cs typeface="Helvetica"/>
              </a:rPr>
              <a:t> </a:t>
            </a:r>
            <a:r>
              <a:rPr lang="en-GB" sz="1800" dirty="0">
                <a:solidFill>
                  <a:srgbClr val="CC00CC"/>
                </a:solidFill>
                <a:latin typeface="Helvetica"/>
                <a:ea typeface="Bitstream Vera Sans" charset="0"/>
                <a:cs typeface="Helvetica"/>
              </a:rPr>
              <a:t>dipole</a:t>
            </a:r>
            <a:r>
              <a:rPr lang="en-GB" sz="1800" dirty="0">
                <a:solidFill>
                  <a:srgbClr val="000000"/>
                </a:solidFill>
                <a:latin typeface="Helvetica"/>
                <a:ea typeface="Bitstream Vera Sans" charset="0"/>
                <a:cs typeface="Helvetica"/>
              </a:rPr>
              <a:t> charge distribution.</a:t>
            </a:r>
          </a:p>
        </p:txBody>
      </p:sp>
      <p:sp>
        <p:nvSpPr>
          <p:cNvPr id="13" name="Rectangle 6"/>
          <p:cNvSpPr>
            <a:spLocks noChangeArrowheads="1"/>
          </p:cNvSpPr>
          <p:nvPr/>
        </p:nvSpPr>
        <p:spPr bwMode="auto">
          <a:xfrm>
            <a:off x="4724400" y="5334000"/>
            <a:ext cx="3810000" cy="12192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lIns="92160" tIns="46080" rIns="92160" bIns="46080"/>
          <a:lstStyle/>
          <a:p>
            <a:pPr marL="338138" indent="-338138">
              <a:lnSpc>
                <a:spcPct val="88000"/>
              </a:lnSpc>
              <a:spcBef>
                <a:spcPts val="450"/>
              </a:spcBef>
              <a:buClr>
                <a:srgbClr val="000000"/>
              </a:buClr>
              <a:buFont typeface="Helvetica"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1800" dirty="0">
                <a:solidFill>
                  <a:srgbClr val="000000"/>
                </a:solidFill>
                <a:latin typeface="Helvetica"/>
                <a:ea typeface="Bitstream Vera Sans" charset="0"/>
                <a:cs typeface="Helvetica"/>
              </a:rPr>
              <a:t>Solutions to Einstein’s Eqns.</a:t>
            </a:r>
          </a:p>
          <a:p>
            <a:pPr marL="338138" indent="-338138">
              <a:lnSpc>
                <a:spcPct val="88000"/>
              </a:lnSpc>
              <a:spcBef>
                <a:spcPts val="450"/>
              </a:spcBef>
              <a:buClr>
                <a:srgbClr val="000000"/>
              </a:buClr>
              <a:buFont typeface="Helvetica"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1800" dirty="0">
                <a:solidFill>
                  <a:srgbClr val="000000"/>
                </a:solidFill>
                <a:latin typeface="Helvetica"/>
                <a:ea typeface="Bitstream Vera Sans" charset="0"/>
                <a:cs typeface="Helvetica"/>
              </a:rPr>
              <a:t>Gravitational waves require </a:t>
            </a:r>
            <a:r>
              <a:rPr lang="en-GB" sz="1800" i="1" u="sng" dirty="0">
                <a:solidFill>
                  <a:srgbClr val="000000"/>
                </a:solidFill>
                <a:latin typeface="Helvetica"/>
                <a:ea typeface="Bitstream Vera Sans" charset="0"/>
                <a:cs typeface="Helvetica"/>
              </a:rPr>
              <a:t>changing</a:t>
            </a:r>
            <a:r>
              <a:rPr lang="en-GB" sz="1800" dirty="0">
                <a:solidFill>
                  <a:srgbClr val="000000"/>
                </a:solidFill>
                <a:latin typeface="Helvetica"/>
                <a:ea typeface="Bitstream Vera Sans" charset="0"/>
                <a:cs typeface="Helvetica"/>
              </a:rPr>
              <a:t> </a:t>
            </a:r>
            <a:r>
              <a:rPr lang="en-GB" sz="1800" dirty="0" err="1">
                <a:solidFill>
                  <a:srgbClr val="CC00CC"/>
                </a:solidFill>
                <a:latin typeface="Helvetica"/>
                <a:ea typeface="Bitstream Vera Sans" charset="0"/>
                <a:cs typeface="Helvetica"/>
              </a:rPr>
              <a:t>quadrupole</a:t>
            </a:r>
            <a:r>
              <a:rPr lang="en-GB" sz="1800" dirty="0">
                <a:solidFill>
                  <a:srgbClr val="CC00CC"/>
                </a:solidFill>
                <a:latin typeface="Helvetica"/>
                <a:ea typeface="Bitstream Vera Sans" charset="0"/>
                <a:cs typeface="Helvetica"/>
              </a:rPr>
              <a:t> </a:t>
            </a:r>
            <a:r>
              <a:rPr lang="en-GB" sz="1800" dirty="0">
                <a:solidFill>
                  <a:srgbClr val="000000"/>
                </a:solidFill>
                <a:latin typeface="Helvetica"/>
                <a:ea typeface="Bitstream Vera Sans" charset="0"/>
                <a:cs typeface="Helvetica"/>
              </a:rPr>
              <a:t>mass</a:t>
            </a:r>
            <a:r>
              <a:rPr lang="en-GB" sz="1800" dirty="0">
                <a:solidFill>
                  <a:srgbClr val="CC00CC"/>
                </a:solidFill>
                <a:latin typeface="Helvetica"/>
                <a:ea typeface="Bitstream Vera Sans" charset="0"/>
                <a:cs typeface="Helvetica"/>
              </a:rPr>
              <a:t> </a:t>
            </a:r>
            <a:r>
              <a:rPr lang="en-GB" sz="1800" dirty="0">
                <a:solidFill>
                  <a:srgbClr val="000000"/>
                </a:solidFill>
                <a:latin typeface="Helvetica"/>
                <a:ea typeface="Bitstream Vera Sans" charset="0"/>
                <a:cs typeface="Helvetica"/>
              </a:rPr>
              <a:t>distribution.</a:t>
            </a:r>
          </a:p>
          <a:p>
            <a:pPr marL="338138" indent="-338138" algn="ctr">
              <a:lnSpc>
                <a:spcPct val="88000"/>
              </a:lnSpc>
              <a:spcBef>
                <a:spcPts val="450"/>
              </a:spcBef>
              <a:buClr>
                <a:srgbClr val="000000"/>
              </a:buCl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endParaRPr lang="en-GB" sz="1800" dirty="0">
              <a:solidFill>
                <a:srgbClr val="000000"/>
              </a:solidFill>
              <a:latin typeface="Helvetica"/>
              <a:ea typeface="Bitstream Vera Sans" charset="0"/>
              <a:cs typeface="Helvetica"/>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a:xfrm>
            <a:off x="0" y="77788"/>
            <a:ext cx="9144000" cy="701675"/>
          </a:xfrm>
          <a:ln/>
        </p:spPr>
        <p:txBody>
          <a:bodyPr>
            <a:normAutofit fontScale="90000"/>
          </a:bodyPr>
          <a:lstStyle/>
          <a:p>
            <a:pPr>
              <a:lnSpc>
                <a:spcPct val="12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a:t>Indirect </a:t>
            </a:r>
            <a:r>
              <a:rPr lang="en-GB" dirty="0" smtClean="0"/>
              <a:t>Evidence</a:t>
            </a:r>
            <a:endParaRPr lang="en-GB" dirty="0"/>
          </a:p>
        </p:txBody>
      </p:sp>
      <p:sp>
        <p:nvSpPr>
          <p:cNvPr id="9218" name="Rectangle 2"/>
          <p:cNvSpPr>
            <a:spLocks noGrp="1" noChangeArrowheads="1"/>
          </p:cNvSpPr>
          <p:nvPr>
            <p:ph type="body" idx="1"/>
          </p:nvPr>
        </p:nvSpPr>
        <p:spPr>
          <a:xfrm>
            <a:off x="228600" y="1143000"/>
            <a:ext cx="4267200" cy="4829175"/>
          </a:xfrm>
          <a:ln/>
        </p:spPr>
        <p:txBody>
          <a:bodyPr lIns="92160" tIns="46080" rIns="92160" bIns="46080"/>
          <a:lstStyle/>
          <a:p>
            <a:pPr marL="0" indent="0">
              <a:lnSpc>
                <a:spcPct val="120000"/>
              </a:lnSpc>
              <a:buFont typeface="Helvetica"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dirty="0">
                <a:solidFill>
                  <a:srgbClr val="000000"/>
                </a:solidFill>
                <a:latin typeface="Helvetica"/>
                <a:cs typeface="Helvetica"/>
              </a:rPr>
              <a:t>Taylor and </a:t>
            </a:r>
            <a:r>
              <a:rPr lang="en-GB" sz="1600" dirty="0" err="1">
                <a:solidFill>
                  <a:srgbClr val="000000"/>
                </a:solidFill>
                <a:latin typeface="Helvetica"/>
                <a:cs typeface="Helvetica"/>
              </a:rPr>
              <a:t>Hulse</a:t>
            </a:r>
            <a:r>
              <a:rPr lang="en-GB" sz="1600" dirty="0">
                <a:solidFill>
                  <a:srgbClr val="000000"/>
                </a:solidFill>
                <a:latin typeface="Helvetica"/>
                <a:cs typeface="Helvetica"/>
              </a:rPr>
              <a:t> studied PSR1913+16 (two neutron stars, one a pulsar) and measured orbital  parameters and how they changed.</a:t>
            </a:r>
          </a:p>
          <a:p>
            <a:pPr marL="0" indent="0">
              <a:lnSpc>
                <a:spcPct val="120000"/>
              </a:lnSpc>
              <a:spcBef>
                <a:spcPts val="450"/>
              </a:spcBef>
              <a:spcAft>
                <a:spcPts val="600"/>
              </a:spcAft>
              <a:buClr>
                <a:srgbClr val="000000"/>
              </a:buClr>
              <a:buFont typeface="Comic Sans MS"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600" dirty="0">
              <a:solidFill>
                <a:srgbClr val="000000"/>
              </a:solidFill>
              <a:latin typeface="Helvetica"/>
              <a:cs typeface="Helvetica"/>
            </a:endParaRPr>
          </a:p>
          <a:p>
            <a:pPr marL="0" indent="0">
              <a:lnSpc>
                <a:spcPct val="120000"/>
              </a:lnSpc>
              <a:spcBef>
                <a:spcPts val="450"/>
              </a:spcBef>
              <a:spcAft>
                <a:spcPts val="600"/>
              </a:spcAft>
              <a:buClr>
                <a:srgbClr val="000000"/>
              </a:buClr>
              <a:buFont typeface="Comic Sans MS"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600" dirty="0">
              <a:solidFill>
                <a:srgbClr val="000000"/>
              </a:solidFill>
              <a:latin typeface="Helvetica"/>
              <a:cs typeface="Helvetica"/>
            </a:endParaRPr>
          </a:p>
          <a:p>
            <a:pPr marL="0" indent="0">
              <a:lnSpc>
                <a:spcPct val="120000"/>
              </a:lnSpc>
              <a:spcBef>
                <a:spcPts val="450"/>
              </a:spcBef>
              <a:spcAft>
                <a:spcPts val="600"/>
              </a:spcAft>
              <a:buClr>
                <a:srgbClr val="000000"/>
              </a:buClr>
              <a:buFont typeface="Comic Sans MS"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600" dirty="0">
              <a:solidFill>
                <a:srgbClr val="000000"/>
              </a:solidFill>
              <a:latin typeface="Helvetica"/>
              <a:cs typeface="Helvetica"/>
            </a:endParaRPr>
          </a:p>
          <a:p>
            <a:pPr marL="0" indent="0">
              <a:lnSpc>
                <a:spcPct val="120000"/>
              </a:lnSpc>
              <a:spcBef>
                <a:spcPts val="450"/>
              </a:spcBef>
              <a:spcAft>
                <a:spcPts val="600"/>
              </a:spcAft>
              <a:buClr>
                <a:srgbClr val="000000"/>
              </a:buClr>
              <a:buFont typeface="Comic Sans MS"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600" dirty="0">
              <a:solidFill>
                <a:srgbClr val="000000"/>
              </a:solidFill>
              <a:latin typeface="Helvetica"/>
              <a:cs typeface="Helvetica"/>
            </a:endParaRPr>
          </a:p>
          <a:p>
            <a:pPr marL="0" indent="0">
              <a:lnSpc>
                <a:spcPct val="120000"/>
              </a:lnSpc>
              <a:spcBef>
                <a:spcPts val="450"/>
              </a:spcBef>
              <a:spcAft>
                <a:spcPts val="600"/>
              </a:spcAft>
              <a:buClr>
                <a:srgbClr val="000000"/>
              </a:buClr>
              <a:buFont typeface="Comic Sans MS"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600" dirty="0">
              <a:solidFill>
                <a:srgbClr val="000000"/>
              </a:solidFill>
              <a:latin typeface="Helvetica"/>
              <a:cs typeface="Helvetica"/>
            </a:endParaRPr>
          </a:p>
          <a:p>
            <a:pPr marL="0" indent="0">
              <a:lnSpc>
                <a:spcPct val="120000"/>
              </a:lnSpc>
              <a:spcAft>
                <a:spcPts val="600"/>
              </a:spcAft>
              <a:buFont typeface="Helvetica"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600" dirty="0">
              <a:solidFill>
                <a:srgbClr val="000000"/>
              </a:solidFill>
              <a:latin typeface="Helvetica"/>
              <a:cs typeface="Helvetica"/>
            </a:endParaRPr>
          </a:p>
          <a:p>
            <a:pPr marL="0" indent="0">
              <a:lnSpc>
                <a:spcPct val="120000"/>
              </a:lnSpc>
              <a:spcAft>
                <a:spcPts val="600"/>
              </a:spcAft>
              <a:buFont typeface="Helvetica"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600" dirty="0">
              <a:solidFill>
                <a:srgbClr val="000000"/>
              </a:solidFill>
              <a:latin typeface="Helvetica"/>
              <a:cs typeface="Helvetica"/>
            </a:endParaRPr>
          </a:p>
          <a:p>
            <a:pPr marL="0" indent="0">
              <a:lnSpc>
                <a:spcPct val="120000"/>
              </a:lnSpc>
              <a:spcAft>
                <a:spcPts val="600"/>
              </a:spcAft>
              <a:buFont typeface="Helvetica"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dirty="0">
                <a:solidFill>
                  <a:srgbClr val="000000"/>
                </a:solidFill>
                <a:latin typeface="Helvetica"/>
                <a:cs typeface="Helvetica"/>
              </a:rPr>
              <a:t>The measured precession of the orbit exactly matches the expected loss of energy due to gravitational radiation.</a:t>
            </a:r>
          </a:p>
        </p:txBody>
      </p:sp>
      <p:sp>
        <p:nvSpPr>
          <p:cNvPr id="9219" name="Rectangle 3"/>
          <p:cNvSpPr>
            <a:spLocks noGrp="1" noChangeArrowheads="1"/>
          </p:cNvSpPr>
          <p:nvPr>
            <p:ph type="body" idx="2"/>
          </p:nvPr>
        </p:nvSpPr>
        <p:spPr>
          <a:xfrm>
            <a:off x="4648200" y="1371600"/>
            <a:ext cx="3810000" cy="4957763"/>
          </a:xfrm>
          <a:ln/>
        </p:spPr>
        <p:txBody>
          <a:bodyPr/>
          <a:lstStyle/>
          <a:p>
            <a:endParaRPr lang="en-US" sz="2400"/>
          </a:p>
        </p:txBody>
      </p:sp>
      <p:pic>
        <p:nvPicPr>
          <p:cNvPr id="9220" name="Picture 4"/>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564063" y="1143000"/>
            <a:ext cx="4475162" cy="54102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blipFill dpi="0" rotWithShape="0">
                  <a:blip/>
                  <a:srcRect/>
                  <a:stretch>
                    <a:fillRect/>
                  </a:stretch>
                </a:blip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pic>
      <p:sp>
        <p:nvSpPr>
          <p:cNvPr id="9221" name="Text Box 5"/>
          <p:cNvSpPr txBox="1">
            <a:spLocks noChangeArrowheads="1"/>
          </p:cNvSpPr>
          <p:nvPr/>
        </p:nvSpPr>
        <p:spPr bwMode="auto">
          <a:xfrm>
            <a:off x="1855363" y="6354459"/>
            <a:ext cx="3733800" cy="30162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9pPr>
          </a:lstStyle>
          <a:p>
            <a:pPr algn="ctr">
              <a:lnSpc>
                <a:spcPct val="124000"/>
              </a:lnSpc>
              <a:spcBef>
                <a:spcPts val="450"/>
              </a:spcBef>
              <a:buClr>
                <a:srgbClr val="79002F"/>
              </a:buClr>
              <a:buFont typeface="Comic Sans MS" charset="0"/>
              <a:buNone/>
            </a:pPr>
            <a:r>
              <a:rPr lang="en-GB" sz="1600" dirty="0">
                <a:solidFill>
                  <a:srgbClr val="CC00CC"/>
                </a:solidFill>
                <a:latin typeface="Helvetica" charset="0"/>
              </a:rPr>
              <a:t>(Nobel Prize in Physics, 1993)</a:t>
            </a:r>
          </a:p>
        </p:txBody>
      </p:sp>
      <p:sp>
        <p:nvSpPr>
          <p:cNvPr id="9222" name="Rectangle 6"/>
          <p:cNvSpPr>
            <a:spLocks noChangeArrowheads="1"/>
          </p:cNvSpPr>
          <p:nvPr/>
        </p:nvSpPr>
        <p:spPr bwMode="auto">
          <a:xfrm>
            <a:off x="838200" y="2743200"/>
            <a:ext cx="442913" cy="763588"/>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none" lIns="92160" tIns="46080" rIns="92160" bIns="46080">
            <a:spAutoFit/>
          </a:bodyPr>
          <a:lstStyle/>
          <a:p>
            <a:pPr>
              <a:lnSpc>
                <a:spcPct val="100000"/>
              </a:lnSpc>
              <a:buFont typeface="Symbol" pitchFamily="18"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400">
                <a:solidFill>
                  <a:srgbClr val="114FFB"/>
                </a:solidFill>
                <a:latin typeface="Symbol" pitchFamily="18" charset="2"/>
                <a:ea typeface="Bitstream Vera Sans" charset="0"/>
                <a:cs typeface="Bitstream Vera Sans" charset="0"/>
              </a:rPr>
              <a:t></a:t>
            </a:r>
          </a:p>
        </p:txBody>
      </p:sp>
      <p:sp>
        <p:nvSpPr>
          <p:cNvPr id="9223" name="Rectangle 7"/>
          <p:cNvSpPr>
            <a:spLocks noChangeArrowheads="1"/>
          </p:cNvSpPr>
          <p:nvPr/>
        </p:nvSpPr>
        <p:spPr bwMode="auto">
          <a:xfrm>
            <a:off x="2710600" y="3810000"/>
            <a:ext cx="588963" cy="763588"/>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lIns="92160" tIns="46080" rIns="92160" bIns="46080">
            <a:spAutoFit/>
          </a:bodyPr>
          <a:lstStyle/>
          <a:p>
            <a:pPr>
              <a:lnSpc>
                <a:spcPct val="100000"/>
              </a:lnSpc>
              <a:buFont typeface="Symbol" pitchFamily="18"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400">
                <a:solidFill>
                  <a:srgbClr val="114FFB"/>
                </a:solidFill>
                <a:latin typeface="Symbol" pitchFamily="18" charset="2"/>
                <a:ea typeface="Bitstream Vera Sans" charset="0"/>
                <a:cs typeface="Bitstream Vera Sans" charset="0"/>
              </a:rPr>
              <a:t></a:t>
            </a:r>
          </a:p>
        </p:txBody>
      </p:sp>
      <p:sp>
        <p:nvSpPr>
          <p:cNvPr id="9224" name="Rectangle 8"/>
          <p:cNvSpPr>
            <a:spLocks noChangeArrowheads="1"/>
          </p:cNvSpPr>
          <p:nvPr/>
        </p:nvSpPr>
        <p:spPr bwMode="auto">
          <a:xfrm>
            <a:off x="1919288" y="2606675"/>
            <a:ext cx="917575" cy="336550"/>
          </a:xfrm>
          <a:prstGeom prst="rect">
            <a:avLst/>
          </a:prstGeom>
          <a:solidFill>
            <a:srgbClr val="FFFFFF"/>
          </a:solidFill>
          <a:ln w="28440">
            <a:solidFill>
              <a:srgbClr val="000000"/>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none" lIns="92160" tIns="46080" rIns="92160" bIns="46080">
            <a:spAutoFit/>
          </a:bodyPr>
          <a:lstStyle/>
          <a:p>
            <a:pPr>
              <a:lnSpc>
                <a:spcPct val="100000"/>
              </a:lnSpc>
              <a:buClr>
                <a:srgbClr val="000000"/>
              </a:buClr>
              <a:buFont typeface="Helvetica"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a:solidFill>
                  <a:srgbClr val="000000"/>
                </a:solidFill>
                <a:latin typeface="Helvetica" charset="0"/>
                <a:ea typeface="Bitstream Vera Sans" charset="0"/>
                <a:cs typeface="Bitstream Vera Sans" charset="0"/>
              </a:rPr>
              <a:t>17 / sec</a:t>
            </a:r>
          </a:p>
        </p:txBody>
      </p:sp>
      <p:sp>
        <p:nvSpPr>
          <p:cNvPr id="9225" name="Oval 9"/>
          <p:cNvSpPr>
            <a:spLocks noChangeArrowheads="1"/>
          </p:cNvSpPr>
          <p:nvPr/>
        </p:nvSpPr>
        <p:spPr bwMode="auto">
          <a:xfrm rot="1440000">
            <a:off x="304800" y="2971800"/>
            <a:ext cx="2819400" cy="1143000"/>
          </a:xfrm>
          <a:prstGeom prst="ellipse">
            <a:avLst/>
          </a:prstGeom>
          <a:noFill/>
          <a:ln w="38160">
            <a:solidFill>
              <a:srgbClr val="009688"/>
            </a:solidFill>
            <a:prstDash val="sysDot"/>
            <a:miter lim="800000"/>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none" anchor="ctr"/>
          <a:lstStyle/>
          <a:p>
            <a:endParaRPr lang="en-US"/>
          </a:p>
        </p:txBody>
      </p:sp>
      <p:sp>
        <p:nvSpPr>
          <p:cNvPr id="9226" name="Line 10"/>
          <p:cNvSpPr>
            <a:spLocks noChangeShapeType="1"/>
          </p:cNvSpPr>
          <p:nvPr/>
        </p:nvSpPr>
        <p:spPr bwMode="auto">
          <a:xfrm flipV="1">
            <a:off x="1371600" y="2814638"/>
            <a:ext cx="533400" cy="161925"/>
          </a:xfrm>
          <a:prstGeom prst="line">
            <a:avLst/>
          </a:prstGeom>
          <a:noFill/>
          <a:ln w="19080">
            <a:solidFill>
              <a:srgbClr val="000000"/>
            </a:solidFill>
            <a:miter lim="800000"/>
            <a:headEnd type="triangle" w="med" len="me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a:lstStyle/>
          <a:p>
            <a:endParaRPr lang="en-US"/>
          </a:p>
        </p:txBody>
      </p:sp>
      <p:sp>
        <p:nvSpPr>
          <p:cNvPr id="9227" name="Rectangle 11"/>
          <p:cNvSpPr>
            <a:spLocks noChangeArrowheads="1"/>
          </p:cNvSpPr>
          <p:nvPr/>
        </p:nvSpPr>
        <p:spPr bwMode="auto">
          <a:xfrm>
            <a:off x="838200" y="2743200"/>
            <a:ext cx="442913" cy="763588"/>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none" lIns="92160" tIns="46080" rIns="92160" bIns="46080">
            <a:spAutoFit/>
          </a:bodyPr>
          <a:lstStyle/>
          <a:p>
            <a:pPr>
              <a:lnSpc>
                <a:spcPct val="100000"/>
              </a:lnSpc>
              <a:buFont typeface="Symbol" pitchFamily="18"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400">
                <a:solidFill>
                  <a:srgbClr val="114FFB"/>
                </a:solidFill>
                <a:latin typeface="Symbol" pitchFamily="18" charset="2"/>
                <a:ea typeface="Bitstream Vera Sans" charset="0"/>
                <a:cs typeface="Bitstream Vera Sans" charset="0"/>
              </a:rPr>
              <a:t></a:t>
            </a:r>
          </a:p>
        </p:txBody>
      </p:sp>
      <p:sp>
        <p:nvSpPr>
          <p:cNvPr id="9229" name="AutoShape 13"/>
          <p:cNvSpPr>
            <a:spLocks/>
          </p:cNvSpPr>
          <p:nvPr/>
        </p:nvSpPr>
        <p:spPr bwMode="auto">
          <a:xfrm>
            <a:off x="814240" y="2847672"/>
            <a:ext cx="449263" cy="609600"/>
          </a:xfrm>
          <a:custGeom>
            <a:avLst/>
            <a:gdLst>
              <a:gd name="G0" fmla="sin 10800 0"/>
              <a:gd name="G1" fmla="+- G0 10800 0"/>
              <a:gd name="G2" fmla="cos 10800 0"/>
              <a:gd name="G3" fmla="+- G2 10800 0"/>
              <a:gd name="G4" fmla="sin 10800 -165731"/>
              <a:gd name="G5" fmla="+- G4 10800 0"/>
              <a:gd name="G6" fmla="cos 10800 -165731"/>
              <a:gd name="G7" fmla="+- G6 10800 0"/>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10601 w 21600"/>
              <a:gd name="T13" fmla="*/ 0 h 21600"/>
              <a:gd name="T14" fmla="*/ 21599 w 21600"/>
              <a:gd name="T15" fmla="*/ 10799 h 21600"/>
            </a:gdLst>
            <a:ahLst/>
            <a:cxnLst>
              <a:cxn ang="0">
                <a:pos x="T0" y="T1"/>
              </a:cxn>
              <a:cxn ang="0">
                <a:pos x="T2" y="T3"/>
              </a:cxn>
              <a:cxn ang="0">
                <a:pos x="T4" y="T5"/>
              </a:cxn>
              <a:cxn ang="0">
                <a:pos x="T6" y="T7"/>
              </a:cxn>
              <a:cxn ang="0">
                <a:pos x="T8" y="T9"/>
              </a:cxn>
              <a:cxn ang="0">
                <a:pos x="T10" y="T11"/>
              </a:cxn>
            </a:cxnLst>
            <a:rect l="T12" t="T13" r="T14" b="T15"/>
            <a:pathLst>
              <a:path w="21600" h="21600" stroke="0">
                <a:moveTo>
                  <a:pt x="21600" y="10800"/>
                </a:moveTo>
                <a:cubicBezTo>
                  <a:pt x="21600" y="16764"/>
                  <a:pt x="16764" y="21600"/>
                  <a:pt x="10800" y="21600"/>
                </a:cubicBezTo>
                <a:cubicBezTo>
                  <a:pt x="4835" y="21600"/>
                  <a:pt x="0" y="16764"/>
                  <a:pt x="0" y="10800"/>
                </a:cubicBezTo>
                <a:cubicBezTo>
                  <a:pt x="0" y="4835"/>
                  <a:pt x="4835" y="0"/>
                  <a:pt x="10800" y="0"/>
                </a:cubicBezTo>
                <a:cubicBezTo>
                  <a:pt x="16579" y="-1"/>
                  <a:pt x="21334" y="4549"/>
                  <a:pt x="21589" y="10322"/>
                </a:cubicBezTo>
                <a:lnTo>
                  <a:pt x="10800" y="10800"/>
                </a:lnTo>
                <a:close/>
              </a:path>
              <a:path w="21600" h="21600" fill="none">
                <a:moveTo>
                  <a:pt x="21600" y="10800"/>
                </a:moveTo>
                <a:cubicBezTo>
                  <a:pt x="21600" y="16764"/>
                  <a:pt x="16764" y="21600"/>
                  <a:pt x="10800" y="21600"/>
                </a:cubicBezTo>
                <a:cubicBezTo>
                  <a:pt x="4835" y="21600"/>
                  <a:pt x="0" y="16764"/>
                  <a:pt x="0" y="10800"/>
                </a:cubicBezTo>
                <a:cubicBezTo>
                  <a:pt x="0" y="4835"/>
                  <a:pt x="4835" y="0"/>
                  <a:pt x="10800" y="0"/>
                </a:cubicBezTo>
                <a:cubicBezTo>
                  <a:pt x="16579" y="-1"/>
                  <a:pt x="21334" y="4549"/>
                  <a:pt x="21589" y="10322"/>
                </a:cubicBezTo>
              </a:path>
            </a:pathLst>
          </a:custGeom>
          <a:noFill/>
          <a:ln w="38160">
            <a:solidFill>
              <a:srgbClr val="F9134F"/>
            </a:solidFill>
            <a:miter lim="800000"/>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none" anchor="ctr"/>
          <a:lstStyle/>
          <a:p>
            <a:endParaRPr lang="en-US"/>
          </a:p>
        </p:txBody>
      </p:sp>
      <p:sp>
        <p:nvSpPr>
          <p:cNvPr id="9230" name="Rectangle 14"/>
          <p:cNvSpPr>
            <a:spLocks noChangeArrowheads="1"/>
          </p:cNvSpPr>
          <p:nvPr/>
        </p:nvSpPr>
        <p:spPr bwMode="auto">
          <a:xfrm>
            <a:off x="1919288" y="2606675"/>
            <a:ext cx="917575" cy="336550"/>
          </a:xfrm>
          <a:prstGeom prst="rect">
            <a:avLst/>
          </a:prstGeom>
          <a:solidFill>
            <a:srgbClr val="FFFFFF"/>
          </a:solidFill>
          <a:ln w="28440">
            <a:solidFill>
              <a:srgbClr val="000000"/>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none" lIns="92160" tIns="46080" rIns="92160" bIns="46080">
            <a:spAutoFit/>
          </a:bodyPr>
          <a:lstStyle/>
          <a:p>
            <a:pPr>
              <a:lnSpc>
                <a:spcPct val="100000"/>
              </a:lnSpc>
              <a:buClr>
                <a:srgbClr val="000000"/>
              </a:buClr>
              <a:buFont typeface="Helvetica"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a:solidFill>
                  <a:srgbClr val="000000"/>
                </a:solidFill>
                <a:latin typeface="Helvetica" charset="0"/>
                <a:ea typeface="Bitstream Vera Sans" charset="0"/>
                <a:cs typeface="Bitstream Vera Sans" charset="0"/>
              </a:rPr>
              <a:t>17 / sec</a:t>
            </a:r>
          </a:p>
        </p:txBody>
      </p:sp>
      <p:sp>
        <p:nvSpPr>
          <p:cNvPr id="9231" name="Oval 15"/>
          <p:cNvSpPr>
            <a:spLocks noChangeArrowheads="1"/>
          </p:cNvSpPr>
          <p:nvPr/>
        </p:nvSpPr>
        <p:spPr bwMode="auto">
          <a:xfrm rot="1440000">
            <a:off x="304800" y="2971800"/>
            <a:ext cx="2819400" cy="1143000"/>
          </a:xfrm>
          <a:prstGeom prst="ellipse">
            <a:avLst/>
          </a:prstGeom>
          <a:noFill/>
          <a:ln w="38160">
            <a:solidFill>
              <a:srgbClr val="009688"/>
            </a:solidFill>
            <a:prstDash val="sysDot"/>
            <a:miter lim="800000"/>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none" anchor="ctr"/>
          <a:lstStyle/>
          <a:p>
            <a:endParaRPr lang="en-US"/>
          </a:p>
        </p:txBody>
      </p:sp>
      <p:sp>
        <p:nvSpPr>
          <p:cNvPr id="9232" name="Line 16"/>
          <p:cNvSpPr>
            <a:spLocks noChangeShapeType="1"/>
          </p:cNvSpPr>
          <p:nvPr/>
        </p:nvSpPr>
        <p:spPr bwMode="auto">
          <a:xfrm flipV="1">
            <a:off x="1371600" y="2814638"/>
            <a:ext cx="533400" cy="161925"/>
          </a:xfrm>
          <a:prstGeom prst="line">
            <a:avLst/>
          </a:prstGeom>
          <a:noFill/>
          <a:ln w="19080">
            <a:solidFill>
              <a:srgbClr val="000000"/>
            </a:solidFill>
            <a:miter lim="800000"/>
            <a:headEnd type="triangle" w="med" len="me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a:lstStyle/>
          <a:p>
            <a:endParaRPr lang="en-US"/>
          </a:p>
        </p:txBody>
      </p:sp>
      <p:sp>
        <p:nvSpPr>
          <p:cNvPr id="9233" name="Line 17"/>
          <p:cNvSpPr>
            <a:spLocks noChangeShapeType="1"/>
          </p:cNvSpPr>
          <p:nvPr/>
        </p:nvSpPr>
        <p:spPr bwMode="auto">
          <a:xfrm flipH="1">
            <a:off x="3195638" y="3657600"/>
            <a:ext cx="466725" cy="304800"/>
          </a:xfrm>
          <a:prstGeom prst="line">
            <a:avLst/>
          </a:prstGeom>
          <a:noFill/>
          <a:ln w="19080">
            <a:solidFill>
              <a:srgbClr val="000000"/>
            </a:solidFill>
            <a:miter lim="800000"/>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a:lstStyle/>
          <a:p>
            <a:endParaRPr lang="en-US"/>
          </a:p>
        </p:txBody>
      </p:sp>
      <p:sp>
        <p:nvSpPr>
          <p:cNvPr id="9234" name="Text Box 18"/>
          <p:cNvSpPr txBox="1">
            <a:spLocks noChangeArrowheads="1"/>
          </p:cNvSpPr>
          <p:nvPr/>
        </p:nvSpPr>
        <p:spPr bwMode="auto">
          <a:xfrm>
            <a:off x="3343275" y="3198813"/>
            <a:ext cx="857250" cy="290512"/>
          </a:xfrm>
          <a:prstGeom prst="rect">
            <a:avLst/>
          </a:prstGeom>
          <a:noFill/>
          <a:ln w="38160">
            <a:solidFill>
              <a:srgbClr val="000000"/>
            </a:solidFill>
            <a:miter lim="800000"/>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lIns="90000" tIns="46800" rIns="9000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9pPr>
          </a:lstStyle>
          <a:p>
            <a:pPr>
              <a:lnSpc>
                <a:spcPct val="100000"/>
              </a:lnSpc>
              <a:buClr>
                <a:srgbClr val="000000"/>
              </a:buClr>
              <a:buFont typeface="Helvetica" charset="0"/>
              <a:buNone/>
            </a:pPr>
            <a:r>
              <a:rPr lang="en-GB" sz="1600" b="1">
                <a:solidFill>
                  <a:srgbClr val="000000"/>
                </a:solidFill>
                <a:latin typeface="Helvetica" charset="0"/>
              </a:rPr>
              <a:t>~ 8 hr</a:t>
            </a:r>
          </a:p>
        </p:txBody>
      </p:sp>
      <p:sp>
        <p:nvSpPr>
          <p:cNvPr id="9235" name="AutoShape 19"/>
          <p:cNvSpPr>
            <a:spLocks/>
          </p:cNvSpPr>
          <p:nvPr/>
        </p:nvSpPr>
        <p:spPr bwMode="auto">
          <a:xfrm>
            <a:off x="1828800" y="4191000"/>
            <a:ext cx="1220788" cy="304800"/>
          </a:xfrm>
          <a:custGeom>
            <a:avLst/>
            <a:gdLst>
              <a:gd name="G0" fmla="sin 10800 0"/>
              <a:gd name="G1" fmla="+- G0 10800 0"/>
              <a:gd name="G2" fmla="cos 10800 0"/>
              <a:gd name="G3" fmla="+- G2 10800 0"/>
              <a:gd name="G4" fmla="sin 10800 4859522"/>
              <a:gd name="G5" fmla="+- G4 10800 0"/>
              <a:gd name="G6" fmla="cos 10800 4859522"/>
              <a:gd name="G7" fmla="+- G6 10800 0"/>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10799 w 21600"/>
              <a:gd name="T13" fmla="*/ 10799 h 21600"/>
              <a:gd name="T14" fmla="*/ 21599 w 21600"/>
              <a:gd name="T15" fmla="*/ 21599 h 21600"/>
            </a:gdLst>
            <a:ahLst/>
            <a:cxnLst>
              <a:cxn ang="0">
                <a:pos x="T0" y="T1"/>
              </a:cxn>
              <a:cxn ang="0">
                <a:pos x="T2" y="T3"/>
              </a:cxn>
              <a:cxn ang="0">
                <a:pos x="T4" y="T5"/>
              </a:cxn>
              <a:cxn ang="0">
                <a:pos x="T6" y="T7"/>
              </a:cxn>
              <a:cxn ang="0">
                <a:pos x="T8" y="T9"/>
              </a:cxn>
              <a:cxn ang="0">
                <a:pos x="T10" y="T11"/>
              </a:cxn>
            </a:cxnLst>
            <a:rect l="T12" t="T13" r="T14" b="T15"/>
            <a:pathLst>
              <a:path w="21600" h="21600" stroke="0">
                <a:moveTo>
                  <a:pt x="21600" y="10800"/>
                </a:moveTo>
                <a:cubicBezTo>
                  <a:pt x="21600" y="15628"/>
                  <a:pt x="18394" y="19870"/>
                  <a:pt x="13749" y="21189"/>
                </a:cubicBezTo>
                <a:lnTo>
                  <a:pt x="10800" y="10800"/>
                </a:lnTo>
                <a:close/>
              </a:path>
              <a:path w="21600" h="21600" fill="none">
                <a:moveTo>
                  <a:pt x="21600" y="10800"/>
                </a:moveTo>
                <a:cubicBezTo>
                  <a:pt x="21600" y="15628"/>
                  <a:pt x="18394" y="19870"/>
                  <a:pt x="13749" y="21189"/>
                </a:cubicBezTo>
              </a:path>
            </a:pathLst>
          </a:custGeom>
          <a:noFill/>
          <a:ln w="38160">
            <a:solidFill>
              <a:srgbClr val="F9134F"/>
            </a:solidFill>
            <a:miter lim="800000"/>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a:xfrm>
            <a:off x="1035050" y="41275"/>
            <a:ext cx="7086600" cy="700088"/>
          </a:xfrm>
          <a:ln/>
        </p:spPr>
        <p:txBody>
          <a:bodyPr>
            <a:normAutofit fontScale="90000"/>
          </a:bodyPr>
          <a:lstStyle/>
          <a:p>
            <a:pPr>
              <a:lnSpc>
                <a:spcPct val="12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t>Example: Binary Inspiral</a:t>
            </a:r>
          </a:p>
        </p:txBody>
      </p:sp>
      <p:sp>
        <p:nvSpPr>
          <p:cNvPr id="10242" name="Text Box 2"/>
          <p:cNvSpPr txBox="1">
            <a:spLocks noChangeArrowheads="1"/>
          </p:cNvSpPr>
          <p:nvPr/>
        </p:nvSpPr>
        <p:spPr bwMode="auto">
          <a:xfrm>
            <a:off x="4829175" y="990600"/>
            <a:ext cx="4314825" cy="16637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9pPr>
          </a:lstStyle>
          <a:p>
            <a:pPr>
              <a:lnSpc>
                <a:spcPct val="98000"/>
              </a:lnSpc>
              <a:spcBef>
                <a:spcPts val="1500"/>
              </a:spcBef>
            </a:pPr>
            <a:r>
              <a:rPr lang="en-GB" sz="1800" dirty="0">
                <a:solidFill>
                  <a:srgbClr val="000000"/>
                </a:solidFill>
                <a:latin typeface="Arial"/>
                <a:cs typeface="Arial"/>
              </a:rPr>
              <a:t>A pair of </a:t>
            </a:r>
            <a:r>
              <a:rPr lang="en-GB" sz="1800" dirty="0" smtClean="0">
                <a:solidFill>
                  <a:srgbClr val="000000"/>
                </a:solidFill>
                <a:latin typeface="Arial"/>
                <a:cs typeface="Arial"/>
              </a:rPr>
              <a:t>1.4</a:t>
            </a:r>
            <a:r>
              <a:rPr lang="en-GB" sz="1800" i="1" dirty="0" smtClean="0">
                <a:solidFill>
                  <a:srgbClr val="000000"/>
                </a:solidFill>
                <a:latin typeface="Arial"/>
                <a:cs typeface="Arial"/>
              </a:rPr>
              <a:t>M</a:t>
            </a:r>
            <a:r>
              <a:rPr lang="en-GB" sz="1800" baseline="-25000" dirty="0" smtClean="0">
                <a:solidFill>
                  <a:srgbClr val="000000"/>
                </a:solidFill>
                <a:latin typeface="Arial"/>
                <a:ea typeface="Wingdings"/>
                <a:cs typeface="Arial"/>
              </a:rPr>
              <a:t>☉  </a:t>
            </a:r>
            <a:r>
              <a:rPr lang="en-GB" sz="1800" dirty="0">
                <a:solidFill>
                  <a:srgbClr val="000000"/>
                </a:solidFill>
                <a:latin typeface="Arial"/>
                <a:cs typeface="Arial"/>
              </a:rPr>
              <a:t>neutron stars in a circular orbit of radius 20 km, has orbital frequency </a:t>
            </a:r>
            <a:r>
              <a:rPr lang="en-GB" sz="1800" dirty="0">
                <a:solidFill>
                  <a:srgbClr val="66FF33"/>
                </a:solidFill>
                <a:latin typeface="Arial"/>
                <a:cs typeface="Arial"/>
              </a:rPr>
              <a:t>400 Hz.</a:t>
            </a:r>
          </a:p>
          <a:p>
            <a:pPr>
              <a:lnSpc>
                <a:spcPct val="98000"/>
              </a:lnSpc>
              <a:spcBef>
                <a:spcPts val="1500"/>
              </a:spcBef>
            </a:pPr>
            <a:r>
              <a:rPr lang="en-GB" sz="1800" dirty="0">
                <a:solidFill>
                  <a:srgbClr val="000000"/>
                </a:solidFill>
                <a:latin typeface="Arial"/>
                <a:cs typeface="Arial"/>
              </a:rPr>
              <a:t>This produces gravitational waves at frequency </a:t>
            </a:r>
            <a:r>
              <a:rPr lang="en-GB" sz="1800" dirty="0">
                <a:solidFill>
                  <a:srgbClr val="FF3333"/>
                </a:solidFill>
                <a:latin typeface="Arial"/>
                <a:cs typeface="Arial"/>
              </a:rPr>
              <a:t>800 Hz</a:t>
            </a:r>
            <a:r>
              <a:rPr lang="en-GB" sz="1800" dirty="0">
                <a:solidFill>
                  <a:srgbClr val="000000"/>
                </a:solidFill>
                <a:latin typeface="Arial"/>
                <a:cs typeface="Arial"/>
              </a:rPr>
              <a:t>.</a:t>
            </a:r>
          </a:p>
        </p:txBody>
      </p:sp>
      <p:sp>
        <p:nvSpPr>
          <p:cNvPr id="10243" name="Text Box 3"/>
          <p:cNvSpPr txBox="1">
            <a:spLocks noChangeArrowheads="1"/>
          </p:cNvSpPr>
          <p:nvPr/>
        </p:nvSpPr>
        <p:spPr bwMode="auto">
          <a:xfrm>
            <a:off x="609600" y="5485458"/>
            <a:ext cx="8148034" cy="111023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squar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9pPr>
          </a:lstStyle>
          <a:p>
            <a:pPr>
              <a:lnSpc>
                <a:spcPct val="124000"/>
              </a:lnSpc>
            </a:pPr>
            <a:r>
              <a:rPr lang="en-GB" sz="1800" dirty="0" smtClean="0">
                <a:solidFill>
                  <a:srgbClr val="0000FF"/>
                </a:solidFill>
                <a:latin typeface="Arial"/>
                <a:cs typeface="Arial"/>
              </a:rPr>
              <a:t>1.4</a:t>
            </a:r>
            <a:r>
              <a:rPr lang="en-GB" sz="1800" i="1" dirty="0" smtClean="0">
                <a:solidFill>
                  <a:srgbClr val="0000FF"/>
                </a:solidFill>
                <a:latin typeface="Arial"/>
                <a:cs typeface="Arial"/>
              </a:rPr>
              <a:t>M</a:t>
            </a:r>
            <a:r>
              <a:rPr lang="en-GB" sz="1800" baseline="-25000" dirty="0" smtClean="0">
                <a:solidFill>
                  <a:srgbClr val="0000FF"/>
                </a:solidFill>
                <a:latin typeface="Arial"/>
                <a:ea typeface="Wingdings"/>
                <a:cs typeface="Arial"/>
              </a:rPr>
              <a:t>☉</a:t>
            </a:r>
            <a:r>
              <a:rPr lang="en-GB" sz="1800" dirty="0">
                <a:solidFill>
                  <a:srgbClr val="0000FF"/>
                </a:solidFill>
                <a:latin typeface="Arial"/>
                <a:cs typeface="Arial"/>
              </a:rPr>
              <a:t>binary </a:t>
            </a:r>
            <a:r>
              <a:rPr lang="en-GB" sz="1800" dirty="0" err="1">
                <a:solidFill>
                  <a:srgbClr val="0000FF"/>
                </a:solidFill>
                <a:latin typeface="Arial"/>
                <a:cs typeface="Arial"/>
              </a:rPr>
              <a:t>inspiral</a:t>
            </a:r>
            <a:r>
              <a:rPr lang="en-GB" sz="1800" dirty="0">
                <a:solidFill>
                  <a:srgbClr val="0000FF"/>
                </a:solidFill>
                <a:latin typeface="Arial"/>
                <a:cs typeface="Arial"/>
              </a:rPr>
              <a:t> provides a translation from dimensionless strain amplitude </a:t>
            </a:r>
            <a:r>
              <a:rPr lang="en-GB" sz="1800" i="1" dirty="0" err="1">
                <a:solidFill>
                  <a:srgbClr val="0000FF"/>
                </a:solidFill>
                <a:latin typeface="Arial"/>
                <a:cs typeface="Arial"/>
              </a:rPr>
              <a:t>h</a:t>
            </a:r>
            <a:r>
              <a:rPr lang="en-GB" sz="1800" dirty="0">
                <a:solidFill>
                  <a:srgbClr val="0000FF"/>
                </a:solidFill>
                <a:latin typeface="Arial"/>
                <a:cs typeface="Arial"/>
              </a:rPr>
              <a:t> to the “reach” of the instruments, measured in </a:t>
            </a:r>
            <a:r>
              <a:rPr lang="en-GB" sz="1800" dirty="0" err="1">
                <a:solidFill>
                  <a:srgbClr val="0000FF"/>
                </a:solidFill>
                <a:latin typeface="Arial"/>
                <a:cs typeface="Arial"/>
              </a:rPr>
              <a:t>Mpc</a:t>
            </a:r>
            <a:r>
              <a:rPr lang="en-GB" sz="1800" dirty="0">
                <a:solidFill>
                  <a:srgbClr val="0000FF"/>
                </a:solidFill>
                <a:latin typeface="Arial"/>
                <a:cs typeface="Arial"/>
              </a:rPr>
              <a:t>,  much like like a "standard candle".</a:t>
            </a:r>
          </a:p>
        </p:txBody>
      </p:sp>
      <p:sp>
        <p:nvSpPr>
          <p:cNvPr id="10244" name="Text Box 4"/>
          <p:cNvSpPr txBox="1">
            <a:spLocks noChangeArrowheads="1"/>
          </p:cNvSpPr>
          <p:nvPr/>
        </p:nvSpPr>
        <p:spPr bwMode="auto">
          <a:xfrm>
            <a:off x="5006220" y="2925651"/>
            <a:ext cx="3783013" cy="841854"/>
          </a:xfrm>
          <a:prstGeom prst="rect">
            <a:avLst/>
          </a:prstGeom>
          <a:noFill/>
          <a:ln w="9360">
            <a:solidFill>
              <a:srgbClr val="800080"/>
            </a:solidFill>
            <a:round/>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9pPr>
          </a:lstStyle>
          <a:p>
            <a:pPr>
              <a:lnSpc>
                <a:spcPct val="124000"/>
              </a:lnSpc>
            </a:pPr>
            <a:r>
              <a:rPr lang="en-GB" sz="2000">
                <a:solidFill>
                  <a:srgbClr val="DE2091"/>
                </a:solidFill>
                <a:latin typeface="Helvetica"/>
                <a:cs typeface="Helvetica"/>
              </a:rPr>
              <a:t>Wave frequency is </a:t>
            </a:r>
            <a:r>
              <a:rPr lang="en-GB" sz="2000" i="1" u="sng">
                <a:solidFill>
                  <a:srgbClr val="DE2091"/>
                </a:solidFill>
                <a:latin typeface="Helvetica"/>
                <a:cs typeface="Helvetica"/>
              </a:rPr>
              <a:t>twice </a:t>
            </a:r>
            <a:r>
              <a:rPr lang="en-GB" sz="2000">
                <a:solidFill>
                  <a:srgbClr val="DE2091"/>
                </a:solidFill>
                <a:latin typeface="Helvetica"/>
                <a:cs typeface="Helvetica"/>
              </a:rPr>
              <a:t>the rotation frequency of the binary!</a:t>
            </a:r>
          </a:p>
        </p:txBody>
      </p:sp>
      <p:sp>
        <p:nvSpPr>
          <p:cNvPr id="10245" name="Text Box 5"/>
          <p:cNvSpPr txBox="1">
            <a:spLocks noChangeArrowheads="1"/>
          </p:cNvSpPr>
          <p:nvPr/>
        </p:nvSpPr>
        <p:spPr bwMode="auto">
          <a:xfrm>
            <a:off x="914400" y="4299326"/>
            <a:ext cx="4150740" cy="842962"/>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5pPr>
            <a:lvl6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6pPr>
            <a:lvl7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7pPr>
            <a:lvl8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8pPr>
            <a:lvl9pPr defTabSz="457200" fontAlgn="base">
              <a:lnSpc>
                <a:spcPct val="155000"/>
              </a:lnSpc>
              <a:spcBef>
                <a:spcPct val="0"/>
              </a:spcBef>
              <a:spcAft>
                <a:spcPct val="0"/>
              </a:spcAft>
              <a:buClr>
                <a:srgbClr val="114FFB"/>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114FFB"/>
                </a:solidFill>
                <a:latin typeface="Times New Roman" charset="0"/>
                <a:ea typeface="Bitstream Vera Sans" charset="0"/>
                <a:cs typeface="Bitstream Vera Sans" charset="0"/>
              </a:defRPr>
            </a:lvl9pPr>
          </a:lstStyle>
          <a:p>
            <a:pPr>
              <a:lnSpc>
                <a:spcPct val="98000"/>
              </a:lnSpc>
            </a:pPr>
            <a:r>
              <a:rPr lang="en-GB" sz="2000">
                <a:solidFill>
                  <a:srgbClr val="000000"/>
                </a:solidFill>
                <a:latin typeface="Arial"/>
                <a:cs typeface="Arial"/>
              </a:rPr>
              <a:t>Strength of wave is measured by  “strain amplitude”</a:t>
            </a:r>
          </a:p>
        </p:txBody>
      </p:sp>
      <p:pic>
        <p:nvPicPr>
          <p:cNvPr id="10246" name="Picture 6"/>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914400" y="1246188"/>
            <a:ext cx="3124200" cy="2678112"/>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blipFill dpi="0" rotWithShape="0">
                  <a:blip/>
                  <a:srcRect/>
                  <a:stretch>
                    <a:fillRect/>
                  </a:stretch>
                </a:blip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pic>
      <p:pic>
        <p:nvPicPr>
          <p:cNvPr id="10247" name="Picture 7"/>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257800" y="4152900"/>
            <a:ext cx="3733800" cy="11049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blipFill dpi="0" rotWithShape="0">
                  <a:blip/>
                  <a:srcRect/>
                  <a:stretch>
                    <a:fillRect/>
                  </a:stretch>
                </a:blip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6"/>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11766" y="4954740"/>
            <a:ext cx="2042493" cy="1750856"/>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blipFill dpi="0" rotWithShape="0">
                  <a:blip/>
                  <a:srcRect/>
                  <a:stretch>
                    <a:fillRect/>
                  </a:stretch>
                </a:blip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pic>
      <p:pic>
        <p:nvPicPr>
          <p:cNvPr id="9" name="Picture 1"/>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55537" b="39344"/>
          <a:stretch>
            <a:fillRect/>
          </a:stretch>
        </p:blipFill>
        <p:spPr bwMode="auto">
          <a:xfrm>
            <a:off x="6558768" y="442388"/>
            <a:ext cx="2405522" cy="1984597"/>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stretch>
                    <a:fillRect/>
                  </a:stretch>
                </a:blip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pic>
      <p:sp>
        <p:nvSpPr>
          <p:cNvPr id="11265" name="Rectangle 1"/>
          <p:cNvSpPr>
            <a:spLocks noGrp="1" noChangeArrowheads="1"/>
          </p:cNvSpPr>
          <p:nvPr>
            <p:ph type="title"/>
          </p:nvPr>
        </p:nvSpPr>
        <p:spPr>
          <a:xfrm>
            <a:off x="685800" y="73025"/>
            <a:ext cx="7772400" cy="698500"/>
          </a:xfrm>
          <a:ln/>
        </p:spPr>
        <p:txBody>
          <a:bodyPr>
            <a:normAutofit fontScale="90000"/>
          </a:bodyPr>
          <a:lstStyle/>
          <a:p>
            <a:pPr>
              <a:lnSpc>
                <a:spcPct val="12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atin typeface="Helvetica"/>
                <a:cs typeface="Helvetica"/>
              </a:rPr>
              <a:t>How might  GW’s be produced?</a:t>
            </a:r>
          </a:p>
        </p:txBody>
      </p:sp>
      <p:sp>
        <p:nvSpPr>
          <p:cNvPr id="11266" name="Rectangle 2"/>
          <p:cNvSpPr>
            <a:spLocks noGrp="1" noChangeArrowheads="1"/>
          </p:cNvSpPr>
          <p:nvPr>
            <p:ph type="body" idx="1"/>
          </p:nvPr>
        </p:nvSpPr>
        <p:spPr>
          <a:xfrm>
            <a:off x="304800" y="947738"/>
            <a:ext cx="8153400" cy="440066"/>
          </a:xfrm>
          <a:ln/>
        </p:spPr>
        <p:txBody>
          <a:bodyPr tIns="46080" rIns="92160" bIns="46080"/>
          <a:lstStyle/>
          <a:p>
            <a:pPr marL="376238" indent="-376238">
              <a:lnSpc>
                <a:spcPct val="100000"/>
              </a:lnSpc>
              <a:spcBef>
                <a:spcPts val="500"/>
              </a:spcBef>
              <a:buClr>
                <a:srgbClr val="000000"/>
              </a:buClr>
              <a:buFont typeface="Comic Sans MS" charset="0"/>
              <a:buNone/>
              <a:tabLst>
                <a:tab pos="833438" algn="l"/>
                <a:tab pos="1290638" algn="l"/>
                <a:tab pos="1747838" algn="l"/>
                <a:tab pos="2205038" algn="l"/>
                <a:tab pos="2662238" algn="l"/>
                <a:tab pos="3119438" algn="l"/>
                <a:tab pos="3576638" algn="l"/>
                <a:tab pos="4033838" algn="l"/>
                <a:tab pos="4491038" algn="l"/>
                <a:tab pos="4948238" algn="l"/>
                <a:tab pos="5405438" algn="l"/>
                <a:tab pos="5862638" algn="l"/>
                <a:tab pos="6319838" algn="l"/>
                <a:tab pos="6777038" algn="l"/>
                <a:tab pos="7234238" algn="l"/>
                <a:tab pos="7691438" algn="l"/>
                <a:tab pos="8148638" algn="l"/>
                <a:tab pos="8605838" algn="l"/>
                <a:tab pos="9063038" algn="l"/>
                <a:tab pos="9520238" algn="l"/>
              </a:tabLst>
            </a:pPr>
            <a:r>
              <a:rPr lang="en-GB" sz="1800" dirty="0">
                <a:solidFill>
                  <a:srgbClr val="000000"/>
                </a:solidFill>
                <a:latin typeface="+mn-lt"/>
              </a:rPr>
              <a:t>The most likely astronomical sources are:</a:t>
            </a:r>
          </a:p>
          <a:p>
            <a:pPr marL="457200" indent="-457200">
              <a:spcBef>
                <a:spcPts val="2000"/>
              </a:spcBef>
              <a:buClr>
                <a:srgbClr val="000000"/>
              </a:buClr>
              <a:tabLst>
                <a:tab pos="833438" algn="l"/>
                <a:tab pos="1290638" algn="l"/>
                <a:tab pos="1747838" algn="l"/>
                <a:tab pos="2205038" algn="l"/>
                <a:tab pos="2662238" algn="l"/>
                <a:tab pos="3119438" algn="l"/>
                <a:tab pos="3576638" algn="l"/>
                <a:tab pos="4033838" algn="l"/>
                <a:tab pos="4491038" algn="l"/>
                <a:tab pos="4948238" algn="l"/>
                <a:tab pos="5405438" algn="l"/>
                <a:tab pos="5862638" algn="l"/>
                <a:tab pos="6319838" algn="l"/>
                <a:tab pos="6777038" algn="l"/>
                <a:tab pos="7234238" algn="l"/>
                <a:tab pos="7691438" algn="l"/>
                <a:tab pos="8148638" algn="l"/>
                <a:tab pos="8605838" algn="l"/>
                <a:tab pos="9063038" algn="l"/>
                <a:tab pos="9520238" algn="l"/>
              </a:tabLst>
            </a:pPr>
            <a:endParaRPr lang="en-GB" sz="2000" dirty="0">
              <a:solidFill>
                <a:srgbClr val="000000"/>
              </a:solidFill>
              <a:latin typeface="+mn-lt"/>
            </a:endParaRPr>
          </a:p>
        </p:txBody>
      </p:sp>
      <p:sp>
        <p:nvSpPr>
          <p:cNvPr id="4" name="Rectangle 3"/>
          <p:cNvSpPr/>
          <p:nvPr/>
        </p:nvSpPr>
        <p:spPr>
          <a:xfrm>
            <a:off x="304800" y="1387804"/>
            <a:ext cx="6098228" cy="954107"/>
          </a:xfrm>
          <a:prstGeom prst="rect">
            <a:avLst/>
          </a:prstGeom>
          <a:ln w="57150" cap="flat" cmpd="thinThick" algn="ctr">
            <a:solidFill>
              <a:schemeClr val="bg1">
                <a:lumMod val="50000"/>
              </a:schemeClr>
            </a:solidFill>
            <a:prstDash val="solid"/>
            <a:round/>
            <a:headEnd type="none" w="med" len="med"/>
            <a:tailEnd type="none" w="med" len="med"/>
          </a:ln>
        </p:spPr>
        <p:txBody>
          <a:bodyPr wrap="square">
            <a:spAutoFit/>
          </a:bodyPr>
          <a:lstStyle/>
          <a:p>
            <a:r>
              <a:rPr lang="en-GB" sz="2000" i="1" u="sng" dirty="0">
                <a:solidFill>
                  <a:srgbClr val="008000"/>
                </a:solidFill>
                <a:latin typeface="Helvetica"/>
                <a:cs typeface="Helvetica"/>
              </a:rPr>
              <a:t>Stochastic background</a:t>
            </a:r>
            <a:r>
              <a:rPr lang="en-GB" dirty="0" smtClean="0">
                <a:solidFill>
                  <a:srgbClr val="000000"/>
                </a:solidFill>
                <a:latin typeface="Helvetica"/>
                <a:cs typeface="Helvetica"/>
              </a:rPr>
              <a:t>  </a:t>
            </a:r>
          </a:p>
          <a:p>
            <a:r>
              <a:rPr lang="en-GB" dirty="0" smtClean="0">
                <a:solidFill>
                  <a:srgbClr val="000000"/>
                </a:solidFill>
                <a:latin typeface="Helvetica"/>
                <a:cs typeface="Helvetica"/>
              </a:rPr>
              <a:t>from </a:t>
            </a:r>
            <a:r>
              <a:rPr lang="en-GB" dirty="0">
                <a:solidFill>
                  <a:srgbClr val="000000"/>
                </a:solidFill>
                <a:latin typeface="Helvetica"/>
                <a:cs typeface="Helvetica"/>
              </a:rPr>
              <a:t>the early universe (the Big Bang! Cosmic Strings,…) a “cosmic gravitational wave background” </a:t>
            </a:r>
            <a:endParaRPr lang="en-US">
              <a:latin typeface="Helvetica"/>
              <a:cs typeface="Helvetica"/>
            </a:endParaRPr>
          </a:p>
        </p:txBody>
      </p:sp>
      <p:sp>
        <p:nvSpPr>
          <p:cNvPr id="5" name="Rectangle 4"/>
          <p:cNvSpPr/>
          <p:nvPr/>
        </p:nvSpPr>
        <p:spPr>
          <a:xfrm>
            <a:off x="4029795" y="4919105"/>
            <a:ext cx="4934495" cy="1231106"/>
          </a:xfrm>
          <a:prstGeom prst="rect">
            <a:avLst/>
          </a:prstGeom>
          <a:ln w="57150" cap="flat" cmpd="thickThin" algn="ctr">
            <a:solidFill>
              <a:srgbClr val="7F7F7F"/>
            </a:solidFill>
            <a:prstDash val="solid"/>
            <a:round/>
            <a:headEnd type="none" w="med" len="med"/>
            <a:tailEnd type="none" w="med" len="med"/>
          </a:ln>
        </p:spPr>
        <p:txBody>
          <a:bodyPr wrap="square">
            <a:spAutoFit/>
          </a:bodyPr>
          <a:lstStyle/>
          <a:p>
            <a:pPr>
              <a:buClr>
                <a:srgbClr val="000000"/>
              </a:buClr>
              <a:tabLst>
                <a:tab pos="833438" algn="l"/>
                <a:tab pos="1290638" algn="l"/>
                <a:tab pos="1747838" algn="l"/>
                <a:tab pos="2205038" algn="l"/>
                <a:tab pos="2662238" algn="l"/>
                <a:tab pos="3119438" algn="l"/>
                <a:tab pos="3576638" algn="l"/>
                <a:tab pos="4033838" algn="l"/>
                <a:tab pos="4491038" algn="l"/>
                <a:tab pos="4948238" algn="l"/>
                <a:tab pos="5405438" algn="l"/>
                <a:tab pos="5862638" algn="l"/>
                <a:tab pos="6319838" algn="l"/>
                <a:tab pos="6777038" algn="l"/>
                <a:tab pos="7234238" algn="l"/>
                <a:tab pos="7691438" algn="l"/>
                <a:tab pos="8148638" algn="l"/>
                <a:tab pos="8605838" algn="l"/>
                <a:tab pos="9063038" algn="l"/>
                <a:tab pos="9520238" algn="l"/>
              </a:tabLst>
            </a:pPr>
            <a:r>
              <a:rPr lang="en-GB" sz="2000" i="1" u="sng" dirty="0">
                <a:solidFill>
                  <a:srgbClr val="008000"/>
                </a:solidFill>
                <a:latin typeface="Helvetica"/>
                <a:cs typeface="Helvetica"/>
              </a:rPr>
              <a:t>Bursts</a:t>
            </a:r>
            <a:r>
              <a:rPr lang="en-GB" dirty="0">
                <a:solidFill>
                  <a:srgbClr val="0000FF"/>
                </a:solidFill>
                <a:latin typeface="Helvetica"/>
                <a:cs typeface="Helvetica"/>
              </a:rPr>
              <a:t>  </a:t>
            </a:r>
          </a:p>
          <a:p>
            <a:pPr>
              <a:buClr>
                <a:srgbClr val="000000"/>
              </a:buClr>
              <a:tabLst>
                <a:tab pos="833438" algn="l"/>
                <a:tab pos="1290638" algn="l"/>
                <a:tab pos="1747838" algn="l"/>
                <a:tab pos="2205038" algn="l"/>
                <a:tab pos="2662238" algn="l"/>
                <a:tab pos="3119438" algn="l"/>
                <a:tab pos="3576638" algn="l"/>
                <a:tab pos="4033838" algn="l"/>
                <a:tab pos="4491038" algn="l"/>
                <a:tab pos="4948238" algn="l"/>
                <a:tab pos="5405438" algn="l"/>
                <a:tab pos="5862638" algn="l"/>
                <a:tab pos="6319838" algn="l"/>
                <a:tab pos="6777038" algn="l"/>
                <a:tab pos="7234238" algn="l"/>
                <a:tab pos="7691438" algn="l"/>
                <a:tab pos="8148638" algn="l"/>
                <a:tab pos="8605838" algn="l"/>
                <a:tab pos="9063038" algn="l"/>
                <a:tab pos="9520238" algn="l"/>
              </a:tabLst>
            </a:pPr>
            <a:r>
              <a:rPr lang="en-GB" dirty="0">
                <a:solidFill>
                  <a:srgbClr val="000000"/>
                </a:solidFill>
                <a:latin typeface="Helvetica"/>
                <a:cs typeface="Helvetica"/>
              </a:rPr>
              <a:t>from supernovae or other cataclysmic events</a:t>
            </a:r>
            <a:r>
              <a:rPr lang="en-GB" dirty="0">
                <a:solidFill>
                  <a:srgbClr val="0000FF"/>
                </a:solidFill>
                <a:latin typeface="Helvetica"/>
                <a:cs typeface="Helvetica"/>
              </a:rPr>
              <a:t> </a:t>
            </a:r>
            <a:r>
              <a:rPr lang="en-GB" dirty="0">
                <a:solidFill>
                  <a:srgbClr val="FF9900"/>
                </a:solidFill>
                <a:latin typeface="Helvetica"/>
                <a:cs typeface="Helvetica"/>
              </a:rPr>
              <a:t>Requires changing </a:t>
            </a:r>
            <a:r>
              <a:rPr lang="en-GB" i="1" u="sng" dirty="0" err="1">
                <a:solidFill>
                  <a:srgbClr val="FF9900"/>
                </a:solidFill>
                <a:latin typeface="Helvetica"/>
                <a:cs typeface="Helvetica"/>
              </a:rPr>
              <a:t>quadrupole</a:t>
            </a:r>
            <a:r>
              <a:rPr lang="en-GB" dirty="0">
                <a:solidFill>
                  <a:srgbClr val="FF9900"/>
                </a:solidFill>
                <a:latin typeface="Helvetica"/>
                <a:cs typeface="Helvetica"/>
              </a:rPr>
              <a:t>.</a:t>
            </a:r>
            <a:r>
              <a:rPr lang="en-GB" dirty="0">
                <a:solidFill>
                  <a:srgbClr val="0000FF"/>
                </a:solidFill>
                <a:latin typeface="Helvetica"/>
                <a:cs typeface="Helvetica"/>
              </a:rPr>
              <a:t>   </a:t>
            </a:r>
          </a:p>
          <a:p>
            <a:pPr algn="r">
              <a:buClr>
                <a:srgbClr val="000000"/>
              </a:buClr>
              <a:tabLst>
                <a:tab pos="833438" algn="l"/>
                <a:tab pos="1290638" algn="l"/>
                <a:tab pos="1747838" algn="l"/>
                <a:tab pos="2205038" algn="l"/>
                <a:tab pos="2662238" algn="l"/>
                <a:tab pos="3119438" algn="l"/>
                <a:tab pos="3576638" algn="l"/>
                <a:tab pos="4033838" algn="l"/>
                <a:tab pos="4491038" algn="l"/>
                <a:tab pos="4948238" algn="l"/>
                <a:tab pos="5405438" algn="l"/>
                <a:tab pos="5862638" algn="l"/>
                <a:tab pos="6319838" algn="l"/>
                <a:tab pos="6777038" algn="l"/>
                <a:tab pos="7234238" algn="l"/>
                <a:tab pos="7691438" algn="l"/>
                <a:tab pos="8148638" algn="l"/>
                <a:tab pos="8605838" algn="l"/>
                <a:tab pos="9063038" algn="l"/>
                <a:tab pos="9520238" algn="l"/>
              </a:tabLst>
            </a:pPr>
            <a:r>
              <a:rPr lang="en-GB" dirty="0">
                <a:solidFill>
                  <a:srgbClr val="0000FF"/>
                </a:solidFill>
                <a:latin typeface="Helvetica"/>
                <a:cs typeface="Helvetica"/>
              </a:rPr>
              <a:t> Spherical symmetric </a:t>
            </a:r>
            <a:r>
              <a:rPr lang="en-US" b="1" dirty="0" err="1">
                <a:solidFill>
                  <a:srgbClr val="0000FF"/>
                </a:solidFill>
                <a:latin typeface="Helvetica"/>
                <a:cs typeface="Helvetica"/>
                <a:sym typeface="Wingdings"/>
              </a:rPr>
              <a:t></a:t>
            </a:r>
            <a:r>
              <a:rPr lang="en-GB" dirty="0">
                <a:solidFill>
                  <a:srgbClr val="0000FF"/>
                </a:solidFill>
                <a:latin typeface="Helvetica"/>
                <a:cs typeface="Helvetica"/>
              </a:rPr>
              <a:t> no GW!</a:t>
            </a:r>
          </a:p>
        </p:txBody>
      </p:sp>
      <p:sp>
        <p:nvSpPr>
          <p:cNvPr id="6" name="Rectangle 5"/>
          <p:cNvSpPr/>
          <p:nvPr/>
        </p:nvSpPr>
        <p:spPr>
          <a:xfrm>
            <a:off x="304800" y="3539961"/>
            <a:ext cx="4899546" cy="1169551"/>
          </a:xfrm>
          <a:prstGeom prst="rect">
            <a:avLst/>
          </a:prstGeom>
          <a:ln w="57150" cap="flat" cmpd="thickThin" algn="ctr">
            <a:solidFill>
              <a:srgbClr val="7F7F7F"/>
            </a:solidFill>
            <a:prstDash val="solid"/>
            <a:round/>
            <a:headEnd type="none" w="med" len="med"/>
            <a:tailEnd type="none" w="med" len="med"/>
          </a:ln>
        </p:spPr>
        <p:txBody>
          <a:bodyPr wrap="square">
            <a:spAutoFit/>
          </a:bodyPr>
          <a:lstStyle/>
          <a:p>
            <a:pPr>
              <a:buClr>
                <a:srgbClr val="000000"/>
              </a:buClr>
              <a:tabLst>
                <a:tab pos="833438" algn="l"/>
                <a:tab pos="1290638" algn="l"/>
                <a:tab pos="1747838" algn="l"/>
                <a:tab pos="2205038" algn="l"/>
                <a:tab pos="2662238" algn="l"/>
                <a:tab pos="3119438" algn="l"/>
                <a:tab pos="3576638" algn="l"/>
                <a:tab pos="4033838" algn="l"/>
                <a:tab pos="4491038" algn="l"/>
                <a:tab pos="4948238" algn="l"/>
                <a:tab pos="5405438" algn="l"/>
                <a:tab pos="5862638" algn="l"/>
                <a:tab pos="6319838" algn="l"/>
                <a:tab pos="6777038" algn="l"/>
                <a:tab pos="7234238" algn="l"/>
                <a:tab pos="7691438" algn="l"/>
                <a:tab pos="8148638" algn="l"/>
                <a:tab pos="8605838" algn="l"/>
                <a:tab pos="9063038" algn="l"/>
                <a:tab pos="9520238" algn="l"/>
              </a:tabLst>
            </a:pPr>
            <a:r>
              <a:rPr lang="en-GB" sz="2000" i="1" u="sng" dirty="0">
                <a:solidFill>
                  <a:srgbClr val="008000"/>
                </a:solidFill>
                <a:latin typeface="Helvetica"/>
                <a:cs typeface="Helvetica"/>
              </a:rPr>
              <a:t>Coalescence of binary systems</a:t>
            </a:r>
            <a:r>
              <a:rPr lang="en-GB" dirty="0">
                <a:solidFill>
                  <a:srgbClr val="0000FF"/>
                </a:solidFill>
                <a:latin typeface="Helvetica"/>
                <a:cs typeface="Helvetica"/>
              </a:rPr>
              <a:t>,  </a:t>
            </a:r>
          </a:p>
          <a:p>
            <a:pPr>
              <a:buClr>
                <a:srgbClr val="000000"/>
              </a:buClr>
              <a:tabLst>
                <a:tab pos="833438" algn="l"/>
                <a:tab pos="1290638" algn="l"/>
                <a:tab pos="1747838" algn="l"/>
                <a:tab pos="2205038" algn="l"/>
                <a:tab pos="2662238" algn="l"/>
                <a:tab pos="3119438" algn="l"/>
                <a:tab pos="3576638" algn="l"/>
                <a:tab pos="4033838" algn="l"/>
                <a:tab pos="4491038" algn="l"/>
                <a:tab pos="4948238" algn="l"/>
                <a:tab pos="5405438" algn="l"/>
                <a:tab pos="5862638" algn="l"/>
                <a:tab pos="6319838" algn="l"/>
                <a:tab pos="6777038" algn="l"/>
                <a:tab pos="7234238" algn="l"/>
                <a:tab pos="7691438" algn="l"/>
                <a:tab pos="8148638" algn="l"/>
                <a:tab pos="8605838" algn="l"/>
                <a:tab pos="9063038" algn="l"/>
                <a:tab pos="9520238" algn="l"/>
              </a:tabLst>
            </a:pPr>
            <a:r>
              <a:rPr lang="en-GB" dirty="0" err="1">
                <a:latin typeface="Helvetica"/>
                <a:cs typeface="Helvetica"/>
              </a:rPr>
              <a:t>inspiral</a:t>
            </a:r>
            <a:r>
              <a:rPr lang="en-GB" dirty="0">
                <a:latin typeface="Helvetica"/>
                <a:cs typeface="Helvetica"/>
              </a:rPr>
              <a:t> of pairs of neutron stars and/or black holes   </a:t>
            </a:r>
            <a:r>
              <a:rPr lang="en-GB" i="1" dirty="0">
                <a:latin typeface="Helvetica"/>
                <a:cs typeface="Helvetica"/>
              </a:rPr>
              <a:t>(NS-NS,  NS-BH,  BH-BH)  </a:t>
            </a:r>
            <a:r>
              <a:rPr lang="en-GB" sz="1400" dirty="0">
                <a:solidFill>
                  <a:srgbClr val="0000FF"/>
                </a:solidFill>
                <a:latin typeface="Helvetica"/>
                <a:cs typeface="Helvetica"/>
              </a:rPr>
              <a:t> </a:t>
            </a:r>
            <a:r>
              <a:rPr lang="en-GB" dirty="0">
                <a:solidFill>
                  <a:srgbClr val="0000FF"/>
                </a:solidFill>
                <a:latin typeface="Helvetica"/>
                <a:cs typeface="Helvetica"/>
              </a:rPr>
              <a:t> </a:t>
            </a:r>
            <a:r>
              <a:rPr lang="en-GB" i="1" dirty="0">
                <a:solidFill>
                  <a:srgbClr val="FF6600"/>
                </a:solidFill>
                <a:latin typeface="Helvetica"/>
                <a:cs typeface="Helvetica"/>
              </a:rPr>
              <a:t>C</a:t>
            </a:r>
            <a:r>
              <a:rPr lang="en-GB" sz="2000" i="1" dirty="0">
                <a:solidFill>
                  <a:srgbClr val="FF6600"/>
                </a:solidFill>
                <a:latin typeface="Helvetica"/>
                <a:cs typeface="Helvetica"/>
              </a:rPr>
              <a:t>HI</a:t>
            </a:r>
            <a:r>
              <a:rPr lang="en-GB" sz="2400" i="1" dirty="0">
                <a:solidFill>
                  <a:srgbClr val="FF6600"/>
                </a:solidFill>
                <a:latin typeface="Helvetica"/>
                <a:cs typeface="Helvetica"/>
              </a:rPr>
              <a:t>R</a:t>
            </a:r>
            <a:r>
              <a:rPr lang="en-GB" sz="2800" i="1" dirty="0">
                <a:solidFill>
                  <a:srgbClr val="FF6600"/>
                </a:solidFill>
                <a:latin typeface="Helvetica"/>
                <a:cs typeface="Helvetica"/>
              </a:rPr>
              <a:t>P</a:t>
            </a:r>
            <a:r>
              <a:rPr lang="en-GB" sz="3200" i="1" dirty="0">
                <a:solidFill>
                  <a:srgbClr val="FF6600"/>
                </a:solidFill>
                <a:latin typeface="Helvetica"/>
                <a:cs typeface="Helvetica"/>
              </a:rPr>
              <a:t>!</a:t>
            </a:r>
          </a:p>
        </p:txBody>
      </p:sp>
      <p:sp>
        <p:nvSpPr>
          <p:cNvPr id="7" name="Rectangle 6"/>
          <p:cNvSpPr/>
          <p:nvPr/>
        </p:nvSpPr>
        <p:spPr>
          <a:xfrm>
            <a:off x="3857958" y="2465201"/>
            <a:ext cx="5150139" cy="954107"/>
          </a:xfrm>
          <a:prstGeom prst="rect">
            <a:avLst/>
          </a:prstGeom>
          <a:solidFill>
            <a:schemeClr val="bg1"/>
          </a:solidFill>
          <a:ln w="57150" cap="flat" cmpd="thickThin" algn="ctr">
            <a:solidFill>
              <a:srgbClr val="7F7F7F"/>
            </a:solidFill>
            <a:prstDash val="solid"/>
            <a:round/>
            <a:headEnd type="none" w="med" len="med"/>
            <a:tailEnd type="none" w="med" len="med"/>
          </a:ln>
        </p:spPr>
        <p:txBody>
          <a:bodyPr wrap="square">
            <a:spAutoFit/>
          </a:bodyPr>
          <a:lstStyle/>
          <a:p>
            <a:pPr>
              <a:buClr>
                <a:srgbClr val="000000"/>
              </a:buClr>
              <a:tabLst>
                <a:tab pos="833438" algn="l"/>
                <a:tab pos="1290638" algn="l"/>
                <a:tab pos="1747838" algn="l"/>
                <a:tab pos="2205038" algn="l"/>
                <a:tab pos="2662238" algn="l"/>
                <a:tab pos="3119438" algn="l"/>
                <a:tab pos="3576638" algn="l"/>
                <a:tab pos="4033838" algn="l"/>
                <a:tab pos="4491038" algn="l"/>
                <a:tab pos="4948238" algn="l"/>
                <a:tab pos="5405438" algn="l"/>
                <a:tab pos="5862638" algn="l"/>
                <a:tab pos="6319838" algn="l"/>
                <a:tab pos="6777038" algn="l"/>
                <a:tab pos="7234238" algn="l"/>
                <a:tab pos="7691438" algn="l"/>
                <a:tab pos="8148638" algn="l"/>
                <a:tab pos="8605838" algn="l"/>
                <a:tab pos="9063038" algn="l"/>
                <a:tab pos="9520238" algn="l"/>
              </a:tabLst>
            </a:pPr>
            <a:r>
              <a:rPr lang="en-GB" sz="2000" i="1" u="sng" dirty="0">
                <a:solidFill>
                  <a:srgbClr val="008000"/>
                </a:solidFill>
                <a:latin typeface="Helvetica"/>
                <a:cs typeface="Helvetica"/>
              </a:rPr>
              <a:t>C</a:t>
            </a:r>
            <a:r>
              <a:rPr lang="en-GB" sz="2000" i="1" dirty="0">
                <a:solidFill>
                  <a:srgbClr val="008000"/>
                </a:solidFill>
                <a:latin typeface="Helvetica"/>
                <a:cs typeface="Helvetica"/>
              </a:rPr>
              <a:t>ontinuous </a:t>
            </a:r>
            <a:r>
              <a:rPr lang="en-GB" sz="2000" i="1" u="sng" dirty="0">
                <a:solidFill>
                  <a:srgbClr val="008000"/>
                </a:solidFill>
                <a:latin typeface="Helvetica"/>
                <a:cs typeface="Helvetica"/>
              </a:rPr>
              <a:t>W</a:t>
            </a:r>
            <a:r>
              <a:rPr lang="en-GB" sz="2000" i="1" dirty="0">
                <a:solidFill>
                  <a:srgbClr val="008000"/>
                </a:solidFill>
                <a:latin typeface="Helvetica"/>
                <a:cs typeface="Helvetica"/>
              </a:rPr>
              <a:t>ave sources</a:t>
            </a:r>
            <a:r>
              <a:rPr lang="en-GB" dirty="0">
                <a:solidFill>
                  <a:srgbClr val="000000"/>
                </a:solidFill>
                <a:latin typeface="Helvetica"/>
                <a:cs typeface="Helvetica"/>
              </a:rPr>
              <a:t>,  </a:t>
            </a:r>
          </a:p>
          <a:p>
            <a:pPr>
              <a:buClr>
                <a:srgbClr val="000000"/>
              </a:buClr>
              <a:tabLst>
                <a:tab pos="833438" algn="l"/>
                <a:tab pos="1290638" algn="l"/>
                <a:tab pos="1747838" algn="l"/>
                <a:tab pos="2205038" algn="l"/>
                <a:tab pos="2662238" algn="l"/>
                <a:tab pos="3119438" algn="l"/>
                <a:tab pos="3576638" algn="l"/>
                <a:tab pos="4033838" algn="l"/>
                <a:tab pos="4491038" algn="l"/>
                <a:tab pos="4948238" algn="l"/>
                <a:tab pos="5405438" algn="l"/>
                <a:tab pos="5862638" algn="l"/>
                <a:tab pos="6319838" algn="l"/>
                <a:tab pos="6777038" algn="l"/>
                <a:tab pos="7234238" algn="l"/>
                <a:tab pos="7691438" algn="l"/>
                <a:tab pos="8148638" algn="l"/>
                <a:tab pos="8605838" algn="l"/>
                <a:tab pos="9063038" algn="l"/>
                <a:tab pos="9520238" algn="l"/>
              </a:tabLst>
            </a:pPr>
            <a:r>
              <a:rPr lang="en-GB" dirty="0">
                <a:solidFill>
                  <a:srgbClr val="000000"/>
                </a:solidFill>
                <a:latin typeface="Helvetica"/>
                <a:cs typeface="Helvetica"/>
              </a:rPr>
              <a:t>such as spinning (and asymmetric!) or oscillating neutron stars (“gravitational pulsars”).</a:t>
            </a:r>
          </a:p>
        </p:txBody>
      </p:sp>
      <p:sp>
        <p:nvSpPr>
          <p:cNvPr id="8" name="Rectangle 7"/>
          <p:cNvSpPr/>
          <p:nvPr/>
        </p:nvSpPr>
        <p:spPr>
          <a:xfrm>
            <a:off x="2454260" y="6317467"/>
            <a:ext cx="4223668" cy="400110"/>
          </a:xfrm>
          <a:prstGeom prst="rect">
            <a:avLst/>
          </a:prstGeom>
          <a:ln w="57150" cap="flat" cmpd="thickThin" algn="ctr">
            <a:solidFill>
              <a:srgbClr val="7F7F7F"/>
            </a:solidFill>
            <a:prstDash val="solid"/>
            <a:round/>
            <a:headEnd type="none" w="med" len="med"/>
            <a:tailEnd type="none" w="med" len="med"/>
          </a:ln>
        </p:spPr>
        <p:txBody>
          <a:bodyPr wrap="square">
            <a:spAutoFit/>
          </a:bodyPr>
          <a:lstStyle/>
          <a:p>
            <a:pPr marL="457200" indent="-457200" algn="ctr">
              <a:spcBef>
                <a:spcPts val="2000"/>
              </a:spcBef>
              <a:buClr>
                <a:srgbClr val="000000"/>
              </a:buClr>
              <a:tabLst>
                <a:tab pos="833438" algn="l"/>
                <a:tab pos="1290638" algn="l"/>
                <a:tab pos="1747838" algn="l"/>
                <a:tab pos="2205038" algn="l"/>
                <a:tab pos="2662238" algn="l"/>
                <a:tab pos="3119438" algn="l"/>
                <a:tab pos="3576638" algn="l"/>
                <a:tab pos="4033838" algn="l"/>
                <a:tab pos="4491038" algn="l"/>
                <a:tab pos="4948238" algn="l"/>
                <a:tab pos="5405438" algn="l"/>
                <a:tab pos="5862638" algn="l"/>
                <a:tab pos="6319838" algn="l"/>
                <a:tab pos="6777038" algn="l"/>
                <a:tab pos="7234238" algn="l"/>
                <a:tab pos="7691438" algn="l"/>
                <a:tab pos="8148638" algn="l"/>
                <a:tab pos="8605838" algn="l"/>
                <a:tab pos="9063038" algn="l"/>
                <a:tab pos="9520238" algn="l"/>
              </a:tabLst>
            </a:pPr>
            <a:r>
              <a:rPr lang="en-GB" sz="2000" dirty="0">
                <a:solidFill>
                  <a:srgbClr val="0000FF"/>
                </a:solidFill>
                <a:latin typeface="Helvetica"/>
                <a:cs typeface="Helvetica"/>
              </a:rPr>
              <a:t>or.....   something unexpected!</a:t>
            </a:r>
          </a:p>
        </p:txBody>
      </p:sp>
      <p:pic>
        <p:nvPicPr>
          <p:cNvPr id="11" name="Picture 2"/>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43760" y="2537093"/>
            <a:ext cx="3354497" cy="750389"/>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stretch>
                    <a:fillRect/>
                  </a:stretch>
                </a:blip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pic>
      <p:pic>
        <p:nvPicPr>
          <p:cNvPr id="12" name="Picture 2"/>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54053" y="3767411"/>
            <a:ext cx="3354497" cy="750389"/>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stretch>
                    <a:fillRect/>
                  </a:stretch>
                </a:blip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LI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6560</TotalTime>
  <Words>3389</Words>
  <Application>Microsoft Macintosh PowerPoint</Application>
  <PresentationFormat>On-screen Show (4:3)</PresentationFormat>
  <Paragraphs>413</Paragraphs>
  <Slides>49</Slides>
  <Notes>42</Notes>
  <HiddenSlides>5</HiddenSlides>
  <MMClips>0</MMClips>
  <ScaleCrop>false</ScaleCrop>
  <HeadingPairs>
    <vt:vector size="4" baseType="variant">
      <vt:variant>
        <vt:lpstr>Design Template</vt:lpstr>
      </vt:variant>
      <vt:variant>
        <vt:i4>3</vt:i4>
      </vt:variant>
      <vt:variant>
        <vt:lpstr>Slide Titles</vt:lpstr>
      </vt:variant>
      <vt:variant>
        <vt:i4>49</vt:i4>
      </vt:variant>
    </vt:vector>
  </HeadingPairs>
  <TitlesOfParts>
    <vt:vector size="52" baseType="lpstr">
      <vt:lpstr>Office Theme</vt:lpstr>
      <vt:lpstr>1_Office Theme</vt:lpstr>
      <vt:lpstr>LIGO</vt:lpstr>
      <vt:lpstr> Listening to the Universe with LIGO</vt:lpstr>
      <vt:lpstr>Summary</vt:lpstr>
      <vt:lpstr>What are Gravitational Waves?        </vt:lpstr>
      <vt:lpstr>Gravitational Waves as curvature of space-time</vt:lpstr>
      <vt:lpstr>Comparison with EM waves</vt:lpstr>
      <vt:lpstr>Comparison with EM waves</vt:lpstr>
      <vt:lpstr>Indirect Evidence</vt:lpstr>
      <vt:lpstr>Example: Binary Inspiral</vt:lpstr>
      <vt:lpstr>How might  GW’s be produced?</vt:lpstr>
      <vt:lpstr>How might GW’s be detected?</vt:lpstr>
      <vt:lpstr>Michelson Interferometer</vt:lpstr>
      <vt:lpstr>Laser Interferometer Gravitational wave Observatory</vt:lpstr>
      <vt:lpstr>The LIGO Observatories</vt:lpstr>
      <vt:lpstr>What Limits Sensitivity? </vt:lpstr>
      <vt:lpstr>Pulsar Upper Limits  (S2)</vt:lpstr>
      <vt:lpstr>S3 Sensitivity</vt:lpstr>
      <vt:lpstr>Strain Sensitivity   S1 - S5</vt:lpstr>
      <vt:lpstr>Challenge of the NSB</vt:lpstr>
      <vt:lpstr>LIGO Timelines</vt:lpstr>
      <vt:lpstr>Slide 20</vt:lpstr>
      <vt:lpstr>LIGO Lasers</vt:lpstr>
      <vt:lpstr>Slide 22</vt:lpstr>
      <vt:lpstr>Slide 23</vt:lpstr>
      <vt:lpstr>Einstein@Home</vt:lpstr>
      <vt:lpstr>How to search for CW signals?</vt:lpstr>
      <vt:lpstr>But the frequency will change!</vt:lpstr>
      <vt:lpstr>Matched Filtering</vt:lpstr>
      <vt:lpstr>BOINC to the rescue </vt:lpstr>
      <vt:lpstr>Einstein@Home</vt:lpstr>
      <vt:lpstr>Screensaver graphics</vt:lpstr>
      <vt:lpstr>Einstein@Home status</vt:lpstr>
      <vt:lpstr>How you can join</vt:lpstr>
      <vt:lpstr>Join others: Teams and Forums</vt:lpstr>
      <vt:lpstr>Einstein@Home results</vt:lpstr>
      <vt:lpstr>Has LIGO made a detection?</vt:lpstr>
      <vt:lpstr>Slide 36</vt:lpstr>
      <vt:lpstr>Matched Filtering for Binary Inspiral</vt:lpstr>
      <vt:lpstr>What is the sound of  two black holes colliding?</vt:lpstr>
      <vt:lpstr>Success!   Event GW150914</vt:lpstr>
      <vt:lpstr>Slide 40</vt:lpstr>
      <vt:lpstr>First Detection</vt:lpstr>
      <vt:lpstr>Event GW150914</vt:lpstr>
      <vt:lpstr>Gravitational Waves Take-away</vt:lpstr>
      <vt:lpstr>LIGO Results for GW150914</vt:lpstr>
      <vt:lpstr>What's next?</vt:lpstr>
      <vt:lpstr>LIGO - India</vt:lpstr>
      <vt:lpstr>eLISA</vt:lpstr>
      <vt:lpstr>Slide 48</vt:lpstr>
      <vt:lpstr>Pop Quiz!</vt:lpstr>
    </vt:vector>
  </TitlesOfParts>
  <Manager/>
  <Company>Spy Hill research</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Listening to the Universe with LIGO</dc:title>
  <dc:subject/>
  <dc:creator>Eric Myers</dc:creator>
  <cp:keywords/>
  <dc:description/>
  <cp:lastModifiedBy>Eric Myers</cp:lastModifiedBy>
  <cp:revision>51</cp:revision>
  <dcterms:created xsi:type="dcterms:W3CDTF">2016-05-28T23:46:05Z</dcterms:created>
  <dcterms:modified xsi:type="dcterms:W3CDTF">2016-05-28T23:48:51Z</dcterms:modified>
  <cp:category/>
</cp:coreProperties>
</file>